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0" r:id="rId1"/>
  </p:sldMasterIdLst>
  <p:notesMasterIdLst>
    <p:notesMasterId r:id="rId73"/>
  </p:notesMasterIdLst>
  <p:sldIdLst>
    <p:sldId id="256" r:id="rId2"/>
    <p:sldId id="257" r:id="rId3"/>
    <p:sldId id="317" r:id="rId4"/>
    <p:sldId id="318" r:id="rId5"/>
    <p:sldId id="258" r:id="rId6"/>
    <p:sldId id="265" r:id="rId7"/>
    <p:sldId id="320" r:id="rId8"/>
    <p:sldId id="259" r:id="rId9"/>
    <p:sldId id="263" r:id="rId10"/>
    <p:sldId id="264" r:id="rId11"/>
    <p:sldId id="321" r:id="rId12"/>
    <p:sldId id="354" r:id="rId13"/>
    <p:sldId id="269" r:id="rId14"/>
    <p:sldId id="355" r:id="rId15"/>
    <p:sldId id="379" r:id="rId16"/>
    <p:sldId id="380" r:id="rId17"/>
    <p:sldId id="381" r:id="rId18"/>
    <p:sldId id="382" r:id="rId19"/>
    <p:sldId id="384" r:id="rId20"/>
    <p:sldId id="270" r:id="rId21"/>
    <p:sldId id="271" r:id="rId22"/>
    <p:sldId id="395" r:id="rId23"/>
    <p:sldId id="322" r:id="rId24"/>
    <p:sldId id="356" r:id="rId25"/>
    <p:sldId id="280" r:id="rId26"/>
    <p:sldId id="277" r:id="rId27"/>
    <p:sldId id="323" r:id="rId28"/>
    <p:sldId id="324" r:id="rId29"/>
    <p:sldId id="272" r:id="rId30"/>
    <p:sldId id="325" r:id="rId31"/>
    <p:sldId id="326" r:id="rId32"/>
    <p:sldId id="279" r:id="rId33"/>
    <p:sldId id="281" r:id="rId34"/>
    <p:sldId id="335" r:id="rId35"/>
    <p:sldId id="336" r:id="rId36"/>
    <p:sldId id="337" r:id="rId37"/>
    <p:sldId id="338" r:id="rId38"/>
    <p:sldId id="339" r:id="rId39"/>
    <p:sldId id="340" r:id="rId40"/>
    <p:sldId id="389" r:id="rId41"/>
    <p:sldId id="341" r:id="rId42"/>
    <p:sldId id="391" r:id="rId43"/>
    <p:sldId id="392" r:id="rId44"/>
    <p:sldId id="393" r:id="rId45"/>
    <p:sldId id="343" r:id="rId46"/>
    <p:sldId id="394" r:id="rId47"/>
    <p:sldId id="344" r:id="rId48"/>
    <p:sldId id="390" r:id="rId49"/>
    <p:sldId id="282" r:id="rId50"/>
    <p:sldId id="357" r:id="rId51"/>
    <p:sldId id="358" r:id="rId52"/>
    <p:sldId id="359" r:id="rId53"/>
    <p:sldId id="385" r:id="rId54"/>
    <p:sldId id="360" r:id="rId55"/>
    <p:sldId id="386" r:id="rId56"/>
    <p:sldId id="362" r:id="rId57"/>
    <p:sldId id="283" r:id="rId58"/>
    <p:sldId id="363" r:id="rId59"/>
    <p:sldId id="364" r:id="rId60"/>
    <p:sldId id="366" r:id="rId61"/>
    <p:sldId id="367" r:id="rId62"/>
    <p:sldId id="368" r:id="rId63"/>
    <p:sldId id="369" r:id="rId64"/>
    <p:sldId id="370" r:id="rId65"/>
    <p:sldId id="371" r:id="rId66"/>
    <p:sldId id="373" r:id="rId67"/>
    <p:sldId id="374" r:id="rId68"/>
    <p:sldId id="375" r:id="rId69"/>
    <p:sldId id="376" r:id="rId70"/>
    <p:sldId id="377" r:id="rId71"/>
    <p:sldId id="378" r:id="rId7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09AA5FA-FC0C-574D-A5E4-EACADCB42CA5}">
          <p14:sldIdLst>
            <p14:sldId id="256"/>
            <p14:sldId id="257"/>
            <p14:sldId id="317"/>
            <p14:sldId id="318"/>
            <p14:sldId id="258"/>
          </p14:sldIdLst>
        </p14:section>
        <p14:section name="RSI" id="{092120C8-9B82-D843-96C5-9A9F70DC881A}">
          <p14:sldIdLst>
            <p14:sldId id="265"/>
            <p14:sldId id="320"/>
            <p14:sldId id="259"/>
            <p14:sldId id="263"/>
            <p14:sldId id="264"/>
            <p14:sldId id="321"/>
            <p14:sldId id="354"/>
            <p14:sldId id="269"/>
            <p14:sldId id="355"/>
            <p14:sldId id="379"/>
            <p14:sldId id="380"/>
            <p14:sldId id="381"/>
            <p14:sldId id="382"/>
            <p14:sldId id="384"/>
            <p14:sldId id="270"/>
            <p14:sldId id="271"/>
            <p14:sldId id="395"/>
            <p14:sldId id="322"/>
            <p14:sldId id="356"/>
            <p14:sldId id="280"/>
            <p14:sldId id="277"/>
            <p14:sldId id="323"/>
            <p14:sldId id="324"/>
            <p14:sldId id="272"/>
            <p14:sldId id="325"/>
            <p14:sldId id="326"/>
            <p14:sldId id="279"/>
          </p14:sldIdLst>
        </p14:section>
        <p14:section name="Difficult airway" id="{DD2232DC-FD90-6944-88CE-D7FCCFFF5CCD}">
          <p14:sldIdLst>
            <p14:sldId id="281"/>
            <p14:sldId id="335"/>
            <p14:sldId id="336"/>
            <p14:sldId id="337"/>
            <p14:sldId id="338"/>
            <p14:sldId id="339"/>
            <p14:sldId id="340"/>
            <p14:sldId id="389"/>
            <p14:sldId id="341"/>
            <p14:sldId id="391"/>
            <p14:sldId id="392"/>
            <p14:sldId id="393"/>
            <p14:sldId id="343"/>
            <p14:sldId id="394"/>
            <p14:sldId id="344"/>
            <p14:sldId id="390"/>
          </p14:sldIdLst>
        </p14:section>
        <p14:section name="CICV" id="{47131935-F3D8-5445-815E-BDCACB1C06BE}">
          <p14:sldIdLst>
            <p14:sldId id="282"/>
            <p14:sldId id="357"/>
            <p14:sldId id="358"/>
            <p14:sldId id="359"/>
            <p14:sldId id="385"/>
            <p14:sldId id="360"/>
            <p14:sldId id="386"/>
            <p14:sldId id="362"/>
          </p14:sldIdLst>
        </p14:section>
        <p14:section name="Airway assessment" id="{A3FB4DDC-2140-6346-9824-6AE9948D0D15}">
          <p14:sldIdLst>
            <p14:sldId id="283"/>
            <p14:sldId id="363"/>
            <p14:sldId id="364"/>
            <p14:sldId id="366"/>
            <p14:sldId id="367"/>
            <p14:sldId id="368"/>
            <p14:sldId id="369"/>
            <p14:sldId id="370"/>
            <p14:sldId id="371"/>
            <p14:sldId id="373"/>
            <p14:sldId id="374"/>
            <p14:sldId id="375"/>
            <p14:sldId id="376"/>
            <p14:sldId id="377"/>
            <p14:sldId id="37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8" d="100"/>
          <a:sy n="108" d="100"/>
        </p:scale>
        <p:origin x="170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F42A6B-C6D5-3347-8AE6-7AF4655FA8A1}" type="doc">
      <dgm:prSet loTypeId="urn:microsoft.com/office/officeart/2005/8/layout/list1" loCatId="" qsTypeId="urn:microsoft.com/office/officeart/2005/8/quickstyle/simple4" qsCatId="simple" csTypeId="urn:microsoft.com/office/officeart/2005/8/colors/accent1_2" csCatId="accent1" phldr="1"/>
      <dgm:spPr/>
      <dgm:t>
        <a:bodyPr/>
        <a:lstStyle/>
        <a:p>
          <a:endParaRPr lang="en-US"/>
        </a:p>
      </dgm:t>
    </dgm:pt>
    <dgm:pt modelId="{39BA2600-1CD0-6449-8DFA-62CF767BD1AF}">
      <dgm:prSet/>
      <dgm:spPr/>
      <dgm:t>
        <a:bodyPr/>
        <a:lstStyle/>
        <a:p>
          <a:pPr rtl="0"/>
          <a:r>
            <a:rPr lang="en-US" dirty="0"/>
            <a:t>Symptoms</a:t>
          </a:r>
        </a:p>
      </dgm:t>
    </dgm:pt>
    <dgm:pt modelId="{94BB05EF-CA96-1D4E-B86F-76F0B418C408}" type="parTrans" cxnId="{2738563B-B7BE-B14B-AAB5-665B7FAF4A2D}">
      <dgm:prSet/>
      <dgm:spPr/>
      <dgm:t>
        <a:bodyPr/>
        <a:lstStyle/>
        <a:p>
          <a:endParaRPr lang="en-US"/>
        </a:p>
      </dgm:t>
    </dgm:pt>
    <dgm:pt modelId="{55509A5C-3EC7-B94E-A093-E5186883FD38}" type="sibTrans" cxnId="{2738563B-B7BE-B14B-AAB5-665B7FAF4A2D}">
      <dgm:prSet/>
      <dgm:spPr/>
      <dgm:t>
        <a:bodyPr/>
        <a:lstStyle/>
        <a:p>
          <a:endParaRPr lang="en-US"/>
        </a:p>
      </dgm:t>
    </dgm:pt>
    <dgm:pt modelId="{461A876E-0FB5-644B-AFAE-56600B74B74F}">
      <dgm:prSet/>
      <dgm:spPr/>
      <dgm:t>
        <a:bodyPr/>
        <a:lstStyle/>
        <a:p>
          <a:pPr rtl="0"/>
          <a:r>
            <a:rPr lang="en-GB" dirty="0"/>
            <a:t>Voice change</a:t>
          </a:r>
        </a:p>
      </dgm:t>
    </dgm:pt>
    <dgm:pt modelId="{DB61FE86-4EAD-9840-9D03-30E7BC8841A7}" type="parTrans" cxnId="{A91D92EA-17CD-7D48-A608-7A7724EDB230}">
      <dgm:prSet/>
      <dgm:spPr/>
      <dgm:t>
        <a:bodyPr/>
        <a:lstStyle/>
        <a:p>
          <a:endParaRPr lang="en-US"/>
        </a:p>
      </dgm:t>
    </dgm:pt>
    <dgm:pt modelId="{FBC087EE-548F-2A4F-8EDA-17AD1B8E7C40}" type="sibTrans" cxnId="{A91D92EA-17CD-7D48-A608-7A7724EDB230}">
      <dgm:prSet/>
      <dgm:spPr/>
      <dgm:t>
        <a:bodyPr/>
        <a:lstStyle/>
        <a:p>
          <a:endParaRPr lang="en-US"/>
        </a:p>
      </dgm:t>
    </dgm:pt>
    <dgm:pt modelId="{BCEF1E78-ED7A-274A-80B8-771DB09343A6}">
      <dgm:prSet/>
      <dgm:spPr/>
      <dgm:t>
        <a:bodyPr/>
        <a:lstStyle/>
        <a:p>
          <a:pPr rtl="0"/>
          <a:r>
            <a:rPr lang="en-GB" dirty="0"/>
            <a:t>Dysphagia</a:t>
          </a:r>
        </a:p>
      </dgm:t>
    </dgm:pt>
    <dgm:pt modelId="{4C0C7532-81A7-B14C-A3A8-0FE361C51A97}" type="parTrans" cxnId="{227FE4C7-31BF-A048-9F45-FA31B0087A21}">
      <dgm:prSet/>
      <dgm:spPr/>
      <dgm:t>
        <a:bodyPr/>
        <a:lstStyle/>
        <a:p>
          <a:endParaRPr lang="en-US"/>
        </a:p>
      </dgm:t>
    </dgm:pt>
    <dgm:pt modelId="{39666165-267B-4442-A0E0-E22EF08DD29A}" type="sibTrans" cxnId="{227FE4C7-31BF-A048-9F45-FA31B0087A21}">
      <dgm:prSet/>
      <dgm:spPr/>
      <dgm:t>
        <a:bodyPr/>
        <a:lstStyle/>
        <a:p>
          <a:endParaRPr lang="en-US"/>
        </a:p>
      </dgm:t>
    </dgm:pt>
    <dgm:pt modelId="{2195E66E-8BBB-0841-9CDB-9B83CC5FFFCB}">
      <dgm:prSet/>
      <dgm:spPr/>
      <dgm:t>
        <a:bodyPr/>
        <a:lstStyle/>
        <a:p>
          <a:pPr rtl="0"/>
          <a:r>
            <a:rPr lang="en-GB" dirty="0"/>
            <a:t>Positional effect on breathing</a:t>
          </a:r>
        </a:p>
      </dgm:t>
    </dgm:pt>
    <dgm:pt modelId="{024A1C0B-764C-1C48-A9AF-B7F784000D2F}" type="parTrans" cxnId="{6E11083B-25E6-5C4B-9A64-CAD4C0FB5F2D}">
      <dgm:prSet/>
      <dgm:spPr/>
      <dgm:t>
        <a:bodyPr/>
        <a:lstStyle/>
        <a:p>
          <a:endParaRPr lang="en-US"/>
        </a:p>
      </dgm:t>
    </dgm:pt>
    <dgm:pt modelId="{1017427D-DF35-F34C-AE76-3F97DF582112}" type="sibTrans" cxnId="{6E11083B-25E6-5C4B-9A64-CAD4C0FB5F2D}">
      <dgm:prSet/>
      <dgm:spPr/>
      <dgm:t>
        <a:bodyPr/>
        <a:lstStyle/>
        <a:p>
          <a:endParaRPr lang="en-US"/>
        </a:p>
      </dgm:t>
    </dgm:pt>
    <dgm:pt modelId="{6B33B400-4621-F540-9103-D4E44A7BE794}">
      <dgm:prSet/>
      <dgm:spPr/>
      <dgm:t>
        <a:bodyPr/>
        <a:lstStyle/>
        <a:p>
          <a:pPr rtl="0"/>
          <a:r>
            <a:rPr lang="en-GB" dirty="0"/>
            <a:t>Stridor </a:t>
          </a:r>
        </a:p>
      </dgm:t>
    </dgm:pt>
    <dgm:pt modelId="{3F5BAA60-9E4F-3441-A84A-CC913CE35CF7}" type="parTrans" cxnId="{F8175477-5876-524E-BC80-80A9F9F41408}">
      <dgm:prSet/>
      <dgm:spPr/>
      <dgm:t>
        <a:bodyPr/>
        <a:lstStyle/>
        <a:p>
          <a:endParaRPr lang="en-US"/>
        </a:p>
      </dgm:t>
    </dgm:pt>
    <dgm:pt modelId="{AFA43BBA-A211-3F44-99A4-76488C726E95}" type="sibTrans" cxnId="{F8175477-5876-524E-BC80-80A9F9F41408}">
      <dgm:prSet/>
      <dgm:spPr/>
      <dgm:t>
        <a:bodyPr/>
        <a:lstStyle/>
        <a:p>
          <a:endParaRPr lang="en-US"/>
        </a:p>
      </dgm:t>
    </dgm:pt>
    <dgm:pt modelId="{5FA58587-059A-E54A-84AA-B21F132C5B92}">
      <dgm:prSet/>
      <dgm:spPr/>
      <dgm:t>
        <a:bodyPr/>
        <a:lstStyle/>
        <a:p>
          <a:pPr rtl="0"/>
          <a:r>
            <a:rPr lang="en-GB" dirty="0"/>
            <a:t>Congenital</a:t>
          </a:r>
        </a:p>
      </dgm:t>
    </dgm:pt>
    <dgm:pt modelId="{3EC28CA2-F9ED-454B-A7D7-464F13A13D32}" type="parTrans" cxnId="{F3111113-43AA-414E-BE62-EE662B22DFB7}">
      <dgm:prSet/>
      <dgm:spPr/>
      <dgm:t>
        <a:bodyPr/>
        <a:lstStyle/>
        <a:p>
          <a:endParaRPr lang="en-US"/>
        </a:p>
      </dgm:t>
    </dgm:pt>
    <dgm:pt modelId="{F061CA13-6D1C-8F41-BC5F-819B95E7642D}" type="sibTrans" cxnId="{F3111113-43AA-414E-BE62-EE662B22DFB7}">
      <dgm:prSet/>
      <dgm:spPr/>
      <dgm:t>
        <a:bodyPr/>
        <a:lstStyle/>
        <a:p>
          <a:endParaRPr lang="en-US"/>
        </a:p>
      </dgm:t>
    </dgm:pt>
    <dgm:pt modelId="{D71FF244-625E-F745-87D8-B277404AB77A}">
      <dgm:prSet/>
      <dgm:spPr/>
      <dgm:t>
        <a:bodyPr/>
        <a:lstStyle/>
        <a:p>
          <a:pPr rtl="0"/>
          <a:r>
            <a:rPr lang="en-GB" dirty="0" err="1">
              <a:solidFill>
                <a:schemeClr val="tx2">
                  <a:lumMod val="60000"/>
                  <a:lumOff val="40000"/>
                </a:schemeClr>
              </a:solidFill>
            </a:rPr>
            <a:t>eg</a:t>
          </a:r>
          <a:r>
            <a:rPr lang="en-GB" dirty="0">
              <a:solidFill>
                <a:schemeClr val="tx2">
                  <a:lumMod val="60000"/>
                  <a:lumOff val="40000"/>
                </a:schemeClr>
              </a:solidFill>
            </a:rPr>
            <a:t> Pierre Robin</a:t>
          </a:r>
        </a:p>
      </dgm:t>
    </dgm:pt>
    <dgm:pt modelId="{22E7C8C1-AF0F-EC4A-A139-17F1974F3709}" type="parTrans" cxnId="{E300B579-8E11-9241-96B3-C8F7A6339A7A}">
      <dgm:prSet/>
      <dgm:spPr/>
      <dgm:t>
        <a:bodyPr/>
        <a:lstStyle/>
        <a:p>
          <a:endParaRPr lang="en-US"/>
        </a:p>
      </dgm:t>
    </dgm:pt>
    <dgm:pt modelId="{BC4070ED-950F-E94A-886E-657362282D5C}" type="sibTrans" cxnId="{E300B579-8E11-9241-96B3-C8F7A6339A7A}">
      <dgm:prSet/>
      <dgm:spPr/>
      <dgm:t>
        <a:bodyPr/>
        <a:lstStyle/>
        <a:p>
          <a:endParaRPr lang="en-US"/>
        </a:p>
      </dgm:t>
    </dgm:pt>
    <dgm:pt modelId="{36B45A02-013D-664C-BB4D-3531C64D3482}">
      <dgm:prSet/>
      <dgm:spPr/>
      <dgm:t>
        <a:bodyPr/>
        <a:lstStyle/>
        <a:p>
          <a:pPr rtl="0"/>
          <a:r>
            <a:rPr lang="en-GB" dirty="0"/>
            <a:t>Acquired</a:t>
          </a:r>
        </a:p>
      </dgm:t>
    </dgm:pt>
    <dgm:pt modelId="{C9A767C6-9732-CF4A-8CA3-88F3C2833AD7}" type="parTrans" cxnId="{E3082CB0-4DC1-7F4A-AD61-5AAFF3F0411D}">
      <dgm:prSet/>
      <dgm:spPr/>
      <dgm:t>
        <a:bodyPr/>
        <a:lstStyle/>
        <a:p>
          <a:endParaRPr lang="en-US"/>
        </a:p>
      </dgm:t>
    </dgm:pt>
    <dgm:pt modelId="{D238C2AD-DC51-2F4F-A403-CFCADD37BE5D}" type="sibTrans" cxnId="{E3082CB0-4DC1-7F4A-AD61-5AAFF3F0411D}">
      <dgm:prSet/>
      <dgm:spPr/>
      <dgm:t>
        <a:bodyPr/>
        <a:lstStyle/>
        <a:p>
          <a:endParaRPr lang="en-US"/>
        </a:p>
      </dgm:t>
    </dgm:pt>
    <dgm:pt modelId="{668F7CA9-F6BE-3449-8E24-77E7997B62F9}">
      <dgm:prSet/>
      <dgm:spPr/>
      <dgm:t>
        <a:bodyPr/>
        <a:lstStyle/>
        <a:p>
          <a:pPr rtl="0"/>
          <a:r>
            <a:rPr lang="en-GB" dirty="0">
              <a:solidFill>
                <a:srgbClr val="558ED5"/>
              </a:solidFill>
            </a:rPr>
            <a:t>Neoplastic: tumour, surgery, radiotherapy</a:t>
          </a:r>
        </a:p>
      </dgm:t>
    </dgm:pt>
    <dgm:pt modelId="{FBA44017-524B-7D46-A8CE-2C1A241FD9FC}" type="parTrans" cxnId="{AF6990AF-E62C-BB4B-AFE3-8D506F6B33F0}">
      <dgm:prSet/>
      <dgm:spPr/>
      <dgm:t>
        <a:bodyPr/>
        <a:lstStyle/>
        <a:p>
          <a:endParaRPr lang="en-US"/>
        </a:p>
      </dgm:t>
    </dgm:pt>
    <dgm:pt modelId="{E0E1D986-CF0A-4F42-933A-1B94A5ABF909}" type="sibTrans" cxnId="{AF6990AF-E62C-BB4B-AFE3-8D506F6B33F0}">
      <dgm:prSet/>
      <dgm:spPr/>
      <dgm:t>
        <a:bodyPr/>
        <a:lstStyle/>
        <a:p>
          <a:endParaRPr lang="en-US"/>
        </a:p>
      </dgm:t>
    </dgm:pt>
    <dgm:pt modelId="{218EDA61-C631-5E4C-B9E4-DD342D6E560F}">
      <dgm:prSet/>
      <dgm:spPr/>
      <dgm:t>
        <a:bodyPr/>
        <a:lstStyle/>
        <a:p>
          <a:pPr rtl="0"/>
          <a:r>
            <a:rPr lang="en-GB" dirty="0">
              <a:solidFill>
                <a:srgbClr val="558ED5"/>
              </a:solidFill>
            </a:rPr>
            <a:t>Infection: dental abscess</a:t>
          </a:r>
        </a:p>
      </dgm:t>
    </dgm:pt>
    <dgm:pt modelId="{8C888CF0-765D-444C-A6E9-9854DF1DB011}" type="parTrans" cxnId="{E5FB86C0-276A-B34B-995C-C077FBB805ED}">
      <dgm:prSet/>
      <dgm:spPr/>
      <dgm:t>
        <a:bodyPr/>
        <a:lstStyle/>
        <a:p>
          <a:endParaRPr lang="en-US"/>
        </a:p>
      </dgm:t>
    </dgm:pt>
    <dgm:pt modelId="{8E8CE546-8C29-214D-B555-30043D77FC23}" type="sibTrans" cxnId="{E5FB86C0-276A-B34B-995C-C077FBB805ED}">
      <dgm:prSet/>
      <dgm:spPr/>
      <dgm:t>
        <a:bodyPr/>
        <a:lstStyle/>
        <a:p>
          <a:endParaRPr lang="en-US"/>
        </a:p>
      </dgm:t>
    </dgm:pt>
    <dgm:pt modelId="{3A866839-D2BF-A248-92E2-599B44901F1B}">
      <dgm:prSet/>
      <dgm:spPr/>
      <dgm:t>
        <a:bodyPr/>
        <a:lstStyle/>
        <a:p>
          <a:pPr rtl="0"/>
          <a:r>
            <a:rPr lang="en-GB" dirty="0">
              <a:solidFill>
                <a:srgbClr val="558ED5"/>
              </a:solidFill>
            </a:rPr>
            <a:t>Endocrine: thyroid goitre, acromegaly, diabetes</a:t>
          </a:r>
        </a:p>
      </dgm:t>
    </dgm:pt>
    <dgm:pt modelId="{8AFB4709-D6D6-2B45-A9DE-C69B8EAED6FD}" type="parTrans" cxnId="{7F477DF1-02FB-D147-A556-EC82C08FDFC1}">
      <dgm:prSet/>
      <dgm:spPr/>
      <dgm:t>
        <a:bodyPr/>
        <a:lstStyle/>
        <a:p>
          <a:endParaRPr lang="en-US"/>
        </a:p>
      </dgm:t>
    </dgm:pt>
    <dgm:pt modelId="{D3492AF0-76F1-3744-9B8F-3294178D5CD9}" type="sibTrans" cxnId="{7F477DF1-02FB-D147-A556-EC82C08FDFC1}">
      <dgm:prSet/>
      <dgm:spPr/>
      <dgm:t>
        <a:bodyPr/>
        <a:lstStyle/>
        <a:p>
          <a:endParaRPr lang="en-US"/>
        </a:p>
      </dgm:t>
    </dgm:pt>
    <dgm:pt modelId="{E59EBEF6-95D4-FC49-B364-C9E3BC893808}">
      <dgm:prSet/>
      <dgm:spPr/>
      <dgm:t>
        <a:bodyPr/>
        <a:lstStyle/>
        <a:p>
          <a:pPr rtl="0"/>
          <a:r>
            <a:rPr lang="en-GB" dirty="0">
              <a:solidFill>
                <a:srgbClr val="558ED5"/>
              </a:solidFill>
            </a:rPr>
            <a:t>Trauma: laryngeal, neck</a:t>
          </a:r>
        </a:p>
      </dgm:t>
    </dgm:pt>
    <dgm:pt modelId="{F2B01F43-19BA-A141-BBD6-E7302337EC19}" type="parTrans" cxnId="{388BF51A-4B50-F147-80B9-66F65FA96D26}">
      <dgm:prSet/>
      <dgm:spPr/>
      <dgm:t>
        <a:bodyPr/>
        <a:lstStyle/>
        <a:p>
          <a:endParaRPr lang="en-US"/>
        </a:p>
      </dgm:t>
    </dgm:pt>
    <dgm:pt modelId="{5722A809-35A2-664A-BE0D-3E301836AE9A}" type="sibTrans" cxnId="{388BF51A-4B50-F147-80B9-66F65FA96D26}">
      <dgm:prSet/>
      <dgm:spPr/>
      <dgm:t>
        <a:bodyPr/>
        <a:lstStyle/>
        <a:p>
          <a:endParaRPr lang="en-US"/>
        </a:p>
      </dgm:t>
    </dgm:pt>
    <dgm:pt modelId="{62115480-9F7E-6A49-9D08-6FD6D263648E}">
      <dgm:prSet/>
      <dgm:spPr/>
      <dgm:t>
        <a:bodyPr/>
        <a:lstStyle/>
        <a:p>
          <a:pPr rtl="0"/>
          <a:r>
            <a:rPr lang="en-GB" dirty="0">
              <a:solidFill>
                <a:srgbClr val="558ED5"/>
              </a:solidFill>
            </a:rPr>
            <a:t>Inflammatory/ connective tissue: Rheumatoid arthritis, </a:t>
          </a:r>
          <a:r>
            <a:rPr lang="en-GB" dirty="0" err="1">
              <a:solidFill>
                <a:srgbClr val="558ED5"/>
              </a:solidFill>
            </a:rPr>
            <a:t>ankylosing</a:t>
          </a:r>
          <a:r>
            <a:rPr lang="en-GB" dirty="0">
              <a:solidFill>
                <a:srgbClr val="558ED5"/>
              </a:solidFill>
            </a:rPr>
            <a:t> spondylitis</a:t>
          </a:r>
        </a:p>
      </dgm:t>
    </dgm:pt>
    <dgm:pt modelId="{62060D04-457C-3B44-AF47-DFE3FD8FC3F7}" type="parTrans" cxnId="{75683EDE-B870-FD46-9BD7-4958391185AD}">
      <dgm:prSet/>
      <dgm:spPr/>
      <dgm:t>
        <a:bodyPr/>
        <a:lstStyle/>
        <a:p>
          <a:endParaRPr lang="en-US"/>
        </a:p>
      </dgm:t>
    </dgm:pt>
    <dgm:pt modelId="{B36A3823-13E9-CD43-8CA6-4F5A5A50F578}" type="sibTrans" cxnId="{75683EDE-B870-FD46-9BD7-4958391185AD}">
      <dgm:prSet/>
      <dgm:spPr/>
      <dgm:t>
        <a:bodyPr/>
        <a:lstStyle/>
        <a:p>
          <a:endParaRPr lang="en-US"/>
        </a:p>
      </dgm:t>
    </dgm:pt>
    <dgm:pt modelId="{70740C64-4A39-E949-A09D-D7BB5E03D9A5}">
      <dgm:prSet/>
      <dgm:spPr/>
      <dgm:t>
        <a:bodyPr/>
        <a:lstStyle/>
        <a:p>
          <a:pPr rtl="0"/>
          <a:r>
            <a:rPr lang="en-GB" b="1" dirty="0"/>
            <a:t>Previous difficult airway</a:t>
          </a:r>
        </a:p>
      </dgm:t>
    </dgm:pt>
    <dgm:pt modelId="{8779010B-E356-9C40-BC95-DA1F63C37424}" type="parTrans" cxnId="{733C6CE2-EE43-8748-9112-A80677A17AF3}">
      <dgm:prSet/>
      <dgm:spPr/>
      <dgm:t>
        <a:bodyPr/>
        <a:lstStyle/>
        <a:p>
          <a:endParaRPr lang="en-US"/>
        </a:p>
      </dgm:t>
    </dgm:pt>
    <dgm:pt modelId="{2D6090F2-1A36-EE4B-8539-D11E809558B6}" type="sibTrans" cxnId="{733C6CE2-EE43-8748-9112-A80677A17AF3}">
      <dgm:prSet/>
      <dgm:spPr/>
      <dgm:t>
        <a:bodyPr/>
        <a:lstStyle/>
        <a:p>
          <a:endParaRPr lang="en-US"/>
        </a:p>
      </dgm:t>
    </dgm:pt>
    <dgm:pt modelId="{129F342B-52EF-0448-8086-4F35E04619ED}">
      <dgm:prSet/>
      <dgm:spPr/>
      <dgm:t>
        <a:bodyPr/>
        <a:lstStyle/>
        <a:p>
          <a:pPr rtl="0"/>
          <a:r>
            <a:rPr lang="en-GB" dirty="0"/>
            <a:t>Alert bracelet, letter</a:t>
          </a:r>
        </a:p>
      </dgm:t>
    </dgm:pt>
    <dgm:pt modelId="{D4340882-71CF-224F-9DDA-1322A46F400F}" type="parTrans" cxnId="{15B86842-4C4B-F44A-B5EC-4BA25F0022D4}">
      <dgm:prSet/>
      <dgm:spPr/>
      <dgm:t>
        <a:bodyPr/>
        <a:lstStyle/>
        <a:p>
          <a:endParaRPr lang="en-US"/>
        </a:p>
      </dgm:t>
    </dgm:pt>
    <dgm:pt modelId="{04B27AA5-0858-CF47-B675-BAA624F6E42E}" type="sibTrans" cxnId="{15B86842-4C4B-F44A-B5EC-4BA25F0022D4}">
      <dgm:prSet/>
      <dgm:spPr/>
      <dgm:t>
        <a:bodyPr/>
        <a:lstStyle/>
        <a:p>
          <a:endParaRPr lang="en-US"/>
        </a:p>
      </dgm:t>
    </dgm:pt>
    <dgm:pt modelId="{62198336-5C23-134B-B4EA-C3F469637360}">
      <dgm:prSet/>
      <dgm:spPr/>
      <dgm:t>
        <a:bodyPr/>
        <a:lstStyle/>
        <a:p>
          <a:pPr rtl="0"/>
          <a:r>
            <a:rPr lang="en-GB" dirty="0"/>
            <a:t>Patient notes - anaesthetic charts</a:t>
          </a:r>
        </a:p>
      </dgm:t>
    </dgm:pt>
    <dgm:pt modelId="{31BB2F42-A8DA-C548-BEEC-4EE46E132F54}" type="parTrans" cxnId="{89B90F66-9D20-824A-AC91-B0D1424AF82C}">
      <dgm:prSet/>
      <dgm:spPr/>
      <dgm:t>
        <a:bodyPr/>
        <a:lstStyle/>
        <a:p>
          <a:endParaRPr lang="en-US"/>
        </a:p>
      </dgm:t>
    </dgm:pt>
    <dgm:pt modelId="{21B3FA90-83B2-234D-B5DB-B449CC20F8B7}" type="sibTrans" cxnId="{89B90F66-9D20-824A-AC91-B0D1424AF82C}">
      <dgm:prSet/>
      <dgm:spPr/>
      <dgm:t>
        <a:bodyPr/>
        <a:lstStyle/>
        <a:p>
          <a:endParaRPr lang="en-US"/>
        </a:p>
      </dgm:t>
    </dgm:pt>
    <dgm:pt modelId="{53CEC844-37AE-844D-AD0B-0DC6B0568EED}">
      <dgm:prSet/>
      <dgm:spPr/>
      <dgm:t>
        <a:bodyPr/>
        <a:lstStyle/>
        <a:p>
          <a:pPr rtl="0"/>
          <a:r>
            <a:rPr lang="en-GB" dirty="0"/>
            <a:t>Medical history</a:t>
          </a:r>
        </a:p>
      </dgm:t>
    </dgm:pt>
    <dgm:pt modelId="{32D28E36-3CFE-644C-B130-CF328FD58D00}" type="parTrans" cxnId="{F6305A9B-DC85-DB4C-9806-65968A8E73C4}">
      <dgm:prSet/>
      <dgm:spPr/>
      <dgm:t>
        <a:bodyPr/>
        <a:lstStyle/>
        <a:p>
          <a:endParaRPr lang="en-US"/>
        </a:p>
      </dgm:t>
    </dgm:pt>
    <dgm:pt modelId="{0131D447-4D3A-3F4C-8022-D137A4BA28EA}" type="sibTrans" cxnId="{F6305A9B-DC85-DB4C-9806-65968A8E73C4}">
      <dgm:prSet/>
      <dgm:spPr/>
      <dgm:t>
        <a:bodyPr/>
        <a:lstStyle/>
        <a:p>
          <a:endParaRPr lang="en-US"/>
        </a:p>
      </dgm:t>
    </dgm:pt>
    <dgm:pt modelId="{A789CA80-F799-5A40-86C3-605BF9324A0C}">
      <dgm:prSet/>
      <dgm:spPr/>
      <dgm:t>
        <a:bodyPr/>
        <a:lstStyle/>
        <a:p>
          <a:pPr rtl="0"/>
          <a:r>
            <a:rPr lang="en-GB" dirty="0"/>
            <a:t>Other sources of information</a:t>
          </a:r>
        </a:p>
      </dgm:t>
    </dgm:pt>
    <dgm:pt modelId="{A39EB25C-E4CA-B74D-99DC-5496FD679918}" type="parTrans" cxnId="{9ED4ADBB-2759-CE43-B3F3-3A4144607794}">
      <dgm:prSet/>
      <dgm:spPr/>
      <dgm:t>
        <a:bodyPr/>
        <a:lstStyle/>
        <a:p>
          <a:endParaRPr lang="en-US"/>
        </a:p>
      </dgm:t>
    </dgm:pt>
    <dgm:pt modelId="{E6996EED-D2F5-2C46-B619-2810BFF0C499}" type="sibTrans" cxnId="{9ED4ADBB-2759-CE43-B3F3-3A4144607794}">
      <dgm:prSet/>
      <dgm:spPr/>
      <dgm:t>
        <a:bodyPr/>
        <a:lstStyle/>
        <a:p>
          <a:endParaRPr lang="en-US"/>
        </a:p>
      </dgm:t>
    </dgm:pt>
    <dgm:pt modelId="{16539DA5-4144-524D-90F8-A315C98239E4}" type="pres">
      <dgm:prSet presAssocID="{39F42A6B-C6D5-3347-8AE6-7AF4655FA8A1}" presName="linear" presStyleCnt="0">
        <dgm:presLayoutVars>
          <dgm:dir/>
          <dgm:animLvl val="lvl"/>
          <dgm:resizeHandles val="exact"/>
        </dgm:presLayoutVars>
      </dgm:prSet>
      <dgm:spPr/>
    </dgm:pt>
    <dgm:pt modelId="{2C615EBD-A3F8-5040-9CD0-21F8B15CEC3F}" type="pres">
      <dgm:prSet presAssocID="{39BA2600-1CD0-6449-8DFA-62CF767BD1AF}" presName="parentLin" presStyleCnt="0"/>
      <dgm:spPr/>
    </dgm:pt>
    <dgm:pt modelId="{EC8B8274-0FD9-E74E-882D-974446CF0391}" type="pres">
      <dgm:prSet presAssocID="{39BA2600-1CD0-6449-8DFA-62CF767BD1AF}" presName="parentLeftMargin" presStyleLbl="node1" presStyleIdx="0" presStyleCnt="3"/>
      <dgm:spPr/>
    </dgm:pt>
    <dgm:pt modelId="{530AFA19-7EF3-D745-B235-3CDA657E7777}" type="pres">
      <dgm:prSet presAssocID="{39BA2600-1CD0-6449-8DFA-62CF767BD1AF}" presName="parentText" presStyleLbl="node1" presStyleIdx="0" presStyleCnt="3">
        <dgm:presLayoutVars>
          <dgm:chMax val="0"/>
          <dgm:bulletEnabled val="1"/>
        </dgm:presLayoutVars>
      </dgm:prSet>
      <dgm:spPr/>
    </dgm:pt>
    <dgm:pt modelId="{8F79CD59-EEB3-6442-91F6-ABC039736366}" type="pres">
      <dgm:prSet presAssocID="{39BA2600-1CD0-6449-8DFA-62CF767BD1AF}" presName="negativeSpace" presStyleCnt="0"/>
      <dgm:spPr/>
    </dgm:pt>
    <dgm:pt modelId="{E82D5004-BB63-EF48-AC67-58B0D792CA4F}" type="pres">
      <dgm:prSet presAssocID="{39BA2600-1CD0-6449-8DFA-62CF767BD1AF}" presName="childText" presStyleLbl="conFgAcc1" presStyleIdx="0" presStyleCnt="3">
        <dgm:presLayoutVars>
          <dgm:bulletEnabled val="1"/>
        </dgm:presLayoutVars>
      </dgm:prSet>
      <dgm:spPr/>
    </dgm:pt>
    <dgm:pt modelId="{003DFA4F-5F07-1944-9C7D-5533F9035F52}" type="pres">
      <dgm:prSet presAssocID="{55509A5C-3EC7-B94E-A093-E5186883FD38}" presName="spaceBetweenRectangles" presStyleCnt="0"/>
      <dgm:spPr/>
    </dgm:pt>
    <dgm:pt modelId="{B336B145-B801-E747-B8F1-24673E74F853}" type="pres">
      <dgm:prSet presAssocID="{53CEC844-37AE-844D-AD0B-0DC6B0568EED}" presName="parentLin" presStyleCnt="0"/>
      <dgm:spPr/>
    </dgm:pt>
    <dgm:pt modelId="{149B6BEE-0E1E-7842-9279-57E2E41DEDBA}" type="pres">
      <dgm:prSet presAssocID="{53CEC844-37AE-844D-AD0B-0DC6B0568EED}" presName="parentLeftMargin" presStyleLbl="node1" presStyleIdx="0" presStyleCnt="3"/>
      <dgm:spPr/>
    </dgm:pt>
    <dgm:pt modelId="{B18A823F-0E86-7A4D-83B7-96952B080752}" type="pres">
      <dgm:prSet presAssocID="{53CEC844-37AE-844D-AD0B-0DC6B0568EED}" presName="parentText" presStyleLbl="node1" presStyleIdx="1" presStyleCnt="3">
        <dgm:presLayoutVars>
          <dgm:chMax val="0"/>
          <dgm:bulletEnabled val="1"/>
        </dgm:presLayoutVars>
      </dgm:prSet>
      <dgm:spPr/>
    </dgm:pt>
    <dgm:pt modelId="{5B99C3FE-E7B1-944D-A6E7-7B915F6387F1}" type="pres">
      <dgm:prSet presAssocID="{53CEC844-37AE-844D-AD0B-0DC6B0568EED}" presName="negativeSpace" presStyleCnt="0"/>
      <dgm:spPr/>
    </dgm:pt>
    <dgm:pt modelId="{53CE7498-DD48-B04C-9529-E1CB7F99B0A8}" type="pres">
      <dgm:prSet presAssocID="{53CEC844-37AE-844D-AD0B-0DC6B0568EED}" presName="childText" presStyleLbl="conFgAcc1" presStyleIdx="1" presStyleCnt="3">
        <dgm:presLayoutVars>
          <dgm:bulletEnabled val="1"/>
        </dgm:presLayoutVars>
      </dgm:prSet>
      <dgm:spPr/>
    </dgm:pt>
    <dgm:pt modelId="{69AB84B8-46A6-8B4F-AE32-8D01213C3B00}" type="pres">
      <dgm:prSet presAssocID="{0131D447-4D3A-3F4C-8022-D137A4BA28EA}" presName="spaceBetweenRectangles" presStyleCnt="0"/>
      <dgm:spPr/>
    </dgm:pt>
    <dgm:pt modelId="{953BF58A-7DEF-6545-B00E-B19EC1EFD7BF}" type="pres">
      <dgm:prSet presAssocID="{A789CA80-F799-5A40-86C3-605BF9324A0C}" presName="parentLin" presStyleCnt="0"/>
      <dgm:spPr/>
    </dgm:pt>
    <dgm:pt modelId="{8FE3B694-B645-8046-A96C-623F3622EFA0}" type="pres">
      <dgm:prSet presAssocID="{A789CA80-F799-5A40-86C3-605BF9324A0C}" presName="parentLeftMargin" presStyleLbl="node1" presStyleIdx="1" presStyleCnt="3"/>
      <dgm:spPr/>
    </dgm:pt>
    <dgm:pt modelId="{DB9E5FA0-0C61-9446-8FFE-3E1B44568E10}" type="pres">
      <dgm:prSet presAssocID="{A789CA80-F799-5A40-86C3-605BF9324A0C}" presName="parentText" presStyleLbl="node1" presStyleIdx="2" presStyleCnt="3">
        <dgm:presLayoutVars>
          <dgm:chMax val="0"/>
          <dgm:bulletEnabled val="1"/>
        </dgm:presLayoutVars>
      </dgm:prSet>
      <dgm:spPr/>
    </dgm:pt>
    <dgm:pt modelId="{439D64CB-3272-9A47-A652-8677C24BF536}" type="pres">
      <dgm:prSet presAssocID="{A789CA80-F799-5A40-86C3-605BF9324A0C}" presName="negativeSpace" presStyleCnt="0"/>
      <dgm:spPr/>
    </dgm:pt>
    <dgm:pt modelId="{B9A88443-1165-3344-9E72-191E1D64D2DB}" type="pres">
      <dgm:prSet presAssocID="{A789CA80-F799-5A40-86C3-605BF9324A0C}" presName="childText" presStyleLbl="conFgAcc1" presStyleIdx="2" presStyleCnt="3">
        <dgm:presLayoutVars>
          <dgm:bulletEnabled val="1"/>
        </dgm:presLayoutVars>
      </dgm:prSet>
      <dgm:spPr/>
    </dgm:pt>
  </dgm:ptLst>
  <dgm:cxnLst>
    <dgm:cxn modelId="{F3111113-43AA-414E-BE62-EE662B22DFB7}" srcId="{53CEC844-37AE-844D-AD0B-0DC6B0568EED}" destId="{5FA58587-059A-E54A-84AA-B21F132C5B92}" srcOrd="0" destOrd="0" parTransId="{3EC28CA2-F9ED-454B-A7D7-464F13A13D32}" sibTransId="{F061CA13-6D1C-8F41-BC5F-819B95E7642D}"/>
    <dgm:cxn modelId="{388BF51A-4B50-F147-80B9-66F65FA96D26}" srcId="{36B45A02-013D-664C-BB4D-3531C64D3482}" destId="{E59EBEF6-95D4-FC49-B364-C9E3BC893808}" srcOrd="3" destOrd="0" parTransId="{F2B01F43-19BA-A141-BBD6-E7302337EC19}" sibTransId="{5722A809-35A2-664A-BE0D-3E301836AE9A}"/>
    <dgm:cxn modelId="{F98C5B1D-2E7A-4346-B0A2-18EE88E38B2C}" type="presOf" srcId="{BCEF1E78-ED7A-274A-80B8-771DB09343A6}" destId="{E82D5004-BB63-EF48-AC67-58B0D792CA4F}" srcOrd="0" destOrd="1" presId="urn:microsoft.com/office/officeart/2005/8/layout/list1"/>
    <dgm:cxn modelId="{16861821-91A2-F246-852D-07D315530480}" type="presOf" srcId="{129F342B-52EF-0448-8086-4F35E04619ED}" destId="{B9A88443-1165-3344-9E72-191E1D64D2DB}" srcOrd="0" destOrd="0" presId="urn:microsoft.com/office/officeart/2005/8/layout/list1"/>
    <dgm:cxn modelId="{BA181F2F-D24B-A947-80B1-12C0B7FAA1C9}" type="presOf" srcId="{461A876E-0FB5-644B-AFAE-56600B74B74F}" destId="{E82D5004-BB63-EF48-AC67-58B0D792CA4F}" srcOrd="0" destOrd="0" presId="urn:microsoft.com/office/officeart/2005/8/layout/list1"/>
    <dgm:cxn modelId="{6959FC2F-0D36-4043-9E85-219EC927D2C1}" type="presOf" srcId="{E59EBEF6-95D4-FC49-B364-C9E3BC893808}" destId="{53CE7498-DD48-B04C-9529-E1CB7F99B0A8}" srcOrd="0" destOrd="6" presId="urn:microsoft.com/office/officeart/2005/8/layout/list1"/>
    <dgm:cxn modelId="{CFD28132-1D10-D44F-9663-85845B9C6790}" type="presOf" srcId="{A789CA80-F799-5A40-86C3-605BF9324A0C}" destId="{8FE3B694-B645-8046-A96C-623F3622EFA0}" srcOrd="0" destOrd="0" presId="urn:microsoft.com/office/officeart/2005/8/layout/list1"/>
    <dgm:cxn modelId="{6E11083B-25E6-5C4B-9A64-CAD4C0FB5F2D}" srcId="{39BA2600-1CD0-6449-8DFA-62CF767BD1AF}" destId="{2195E66E-8BBB-0841-9CDB-9B83CC5FFFCB}" srcOrd="2" destOrd="0" parTransId="{024A1C0B-764C-1C48-A9AF-B7F784000D2F}" sibTransId="{1017427D-DF35-F34C-AE76-3F97DF582112}"/>
    <dgm:cxn modelId="{2738563B-B7BE-B14B-AAB5-665B7FAF4A2D}" srcId="{39F42A6B-C6D5-3347-8AE6-7AF4655FA8A1}" destId="{39BA2600-1CD0-6449-8DFA-62CF767BD1AF}" srcOrd="0" destOrd="0" parTransId="{94BB05EF-CA96-1D4E-B86F-76F0B418C408}" sibTransId="{55509A5C-3EC7-B94E-A093-E5186883FD38}"/>
    <dgm:cxn modelId="{86A63740-1845-384D-8473-DC59E469900C}" type="presOf" srcId="{62115480-9F7E-6A49-9D08-6FD6D263648E}" destId="{53CE7498-DD48-B04C-9529-E1CB7F99B0A8}" srcOrd="0" destOrd="7" presId="urn:microsoft.com/office/officeart/2005/8/layout/list1"/>
    <dgm:cxn modelId="{15B86842-4C4B-F44A-B5EC-4BA25F0022D4}" srcId="{A789CA80-F799-5A40-86C3-605BF9324A0C}" destId="{129F342B-52EF-0448-8086-4F35E04619ED}" srcOrd="0" destOrd="0" parTransId="{D4340882-71CF-224F-9DDA-1322A46F400F}" sibTransId="{04B27AA5-0858-CF47-B675-BAA624F6E42E}"/>
    <dgm:cxn modelId="{AE553E44-E911-FE4A-B96D-A9A70BE854AA}" type="presOf" srcId="{A789CA80-F799-5A40-86C3-605BF9324A0C}" destId="{DB9E5FA0-0C61-9446-8FFE-3E1B44568E10}" srcOrd="1" destOrd="0" presId="urn:microsoft.com/office/officeart/2005/8/layout/list1"/>
    <dgm:cxn modelId="{89B90F66-9D20-824A-AC91-B0D1424AF82C}" srcId="{A789CA80-F799-5A40-86C3-605BF9324A0C}" destId="{62198336-5C23-134B-B4EA-C3F469637360}" srcOrd="1" destOrd="0" parTransId="{31BB2F42-A8DA-C548-BEEC-4EE46E132F54}" sibTransId="{21B3FA90-83B2-234D-B5DB-B449CC20F8B7}"/>
    <dgm:cxn modelId="{F8175477-5876-524E-BC80-80A9F9F41408}" srcId="{39BA2600-1CD0-6449-8DFA-62CF767BD1AF}" destId="{6B33B400-4621-F540-9103-D4E44A7BE794}" srcOrd="3" destOrd="0" parTransId="{3F5BAA60-9E4F-3441-A84A-CC913CE35CF7}" sibTransId="{AFA43BBA-A211-3F44-99A4-76488C726E95}"/>
    <dgm:cxn modelId="{285A0659-EC49-4E4E-B3F6-528B0BBFD657}" type="presOf" srcId="{70740C64-4A39-E949-A09D-D7BB5E03D9A5}" destId="{53CE7498-DD48-B04C-9529-E1CB7F99B0A8}" srcOrd="0" destOrd="8" presId="urn:microsoft.com/office/officeart/2005/8/layout/list1"/>
    <dgm:cxn modelId="{E300B579-8E11-9241-96B3-C8F7A6339A7A}" srcId="{5FA58587-059A-E54A-84AA-B21F132C5B92}" destId="{D71FF244-625E-F745-87D8-B277404AB77A}" srcOrd="0" destOrd="0" parTransId="{22E7C8C1-AF0F-EC4A-A139-17F1974F3709}" sibTransId="{BC4070ED-950F-E94A-886E-657362282D5C}"/>
    <dgm:cxn modelId="{28A7487A-3F2F-1344-9841-3F25BD9D4B5E}" type="presOf" srcId="{39BA2600-1CD0-6449-8DFA-62CF767BD1AF}" destId="{EC8B8274-0FD9-E74E-882D-974446CF0391}" srcOrd="0" destOrd="0" presId="urn:microsoft.com/office/officeart/2005/8/layout/list1"/>
    <dgm:cxn modelId="{3F1A8180-23A2-E346-9D4B-CFC39EF87D57}" type="presOf" srcId="{668F7CA9-F6BE-3449-8E24-77E7997B62F9}" destId="{53CE7498-DD48-B04C-9529-E1CB7F99B0A8}" srcOrd="0" destOrd="3" presId="urn:microsoft.com/office/officeart/2005/8/layout/list1"/>
    <dgm:cxn modelId="{63918486-F297-8243-9862-1412F779889C}" type="presOf" srcId="{D71FF244-625E-F745-87D8-B277404AB77A}" destId="{53CE7498-DD48-B04C-9529-E1CB7F99B0A8}" srcOrd="0" destOrd="1" presId="urn:microsoft.com/office/officeart/2005/8/layout/list1"/>
    <dgm:cxn modelId="{EBE2B08F-2A6D-C24F-A0F9-5BD399B4C5FE}" type="presOf" srcId="{36B45A02-013D-664C-BB4D-3531C64D3482}" destId="{53CE7498-DD48-B04C-9529-E1CB7F99B0A8}" srcOrd="0" destOrd="2" presId="urn:microsoft.com/office/officeart/2005/8/layout/list1"/>
    <dgm:cxn modelId="{234B0A96-494E-A844-9A3A-6C718414645B}" type="presOf" srcId="{6B33B400-4621-F540-9103-D4E44A7BE794}" destId="{E82D5004-BB63-EF48-AC67-58B0D792CA4F}" srcOrd="0" destOrd="3" presId="urn:microsoft.com/office/officeart/2005/8/layout/list1"/>
    <dgm:cxn modelId="{7DDDB398-AE32-4943-8483-3DD88D00ADBA}" type="presOf" srcId="{62198336-5C23-134B-B4EA-C3F469637360}" destId="{B9A88443-1165-3344-9E72-191E1D64D2DB}" srcOrd="0" destOrd="1" presId="urn:microsoft.com/office/officeart/2005/8/layout/list1"/>
    <dgm:cxn modelId="{F6305A9B-DC85-DB4C-9806-65968A8E73C4}" srcId="{39F42A6B-C6D5-3347-8AE6-7AF4655FA8A1}" destId="{53CEC844-37AE-844D-AD0B-0DC6B0568EED}" srcOrd="1" destOrd="0" parTransId="{32D28E36-3CFE-644C-B130-CF328FD58D00}" sibTransId="{0131D447-4D3A-3F4C-8022-D137A4BA28EA}"/>
    <dgm:cxn modelId="{500F8C9F-EE2F-7142-BEAC-A64EABC68282}" type="presOf" srcId="{5FA58587-059A-E54A-84AA-B21F132C5B92}" destId="{53CE7498-DD48-B04C-9529-E1CB7F99B0A8}" srcOrd="0" destOrd="0" presId="urn:microsoft.com/office/officeart/2005/8/layout/list1"/>
    <dgm:cxn modelId="{AF6990AF-E62C-BB4B-AFE3-8D506F6B33F0}" srcId="{36B45A02-013D-664C-BB4D-3531C64D3482}" destId="{668F7CA9-F6BE-3449-8E24-77E7997B62F9}" srcOrd="0" destOrd="0" parTransId="{FBA44017-524B-7D46-A8CE-2C1A241FD9FC}" sibTransId="{E0E1D986-CF0A-4F42-933A-1B94A5ABF909}"/>
    <dgm:cxn modelId="{E3082CB0-4DC1-7F4A-AD61-5AAFF3F0411D}" srcId="{53CEC844-37AE-844D-AD0B-0DC6B0568EED}" destId="{36B45A02-013D-664C-BB4D-3531C64D3482}" srcOrd="1" destOrd="0" parTransId="{C9A767C6-9732-CF4A-8CA3-88F3C2833AD7}" sibTransId="{D238C2AD-DC51-2F4F-A403-CFCADD37BE5D}"/>
    <dgm:cxn modelId="{469C6DB3-B784-634C-818C-4535624DFF0F}" type="presOf" srcId="{39BA2600-1CD0-6449-8DFA-62CF767BD1AF}" destId="{530AFA19-7EF3-D745-B235-3CDA657E7777}" srcOrd="1" destOrd="0" presId="urn:microsoft.com/office/officeart/2005/8/layout/list1"/>
    <dgm:cxn modelId="{9ED4ADBB-2759-CE43-B3F3-3A4144607794}" srcId="{39F42A6B-C6D5-3347-8AE6-7AF4655FA8A1}" destId="{A789CA80-F799-5A40-86C3-605BF9324A0C}" srcOrd="2" destOrd="0" parTransId="{A39EB25C-E4CA-B74D-99DC-5496FD679918}" sibTransId="{E6996EED-D2F5-2C46-B619-2810BFF0C499}"/>
    <dgm:cxn modelId="{13F5D8BB-5266-B349-BC3A-51C5EC5A907E}" type="presOf" srcId="{53CEC844-37AE-844D-AD0B-0DC6B0568EED}" destId="{B18A823F-0E86-7A4D-83B7-96952B080752}" srcOrd="1" destOrd="0" presId="urn:microsoft.com/office/officeart/2005/8/layout/list1"/>
    <dgm:cxn modelId="{E5FB86C0-276A-B34B-995C-C077FBB805ED}" srcId="{36B45A02-013D-664C-BB4D-3531C64D3482}" destId="{218EDA61-C631-5E4C-B9E4-DD342D6E560F}" srcOrd="1" destOrd="0" parTransId="{8C888CF0-765D-444C-A6E9-9854DF1DB011}" sibTransId="{8E8CE546-8C29-214D-B555-30043D77FC23}"/>
    <dgm:cxn modelId="{227FE4C7-31BF-A048-9F45-FA31B0087A21}" srcId="{39BA2600-1CD0-6449-8DFA-62CF767BD1AF}" destId="{BCEF1E78-ED7A-274A-80B8-771DB09343A6}" srcOrd="1" destOrd="0" parTransId="{4C0C7532-81A7-B14C-A3A8-0FE361C51A97}" sibTransId="{39666165-267B-4442-A0E0-E22EF08DD29A}"/>
    <dgm:cxn modelId="{0B58E7CE-AAAE-6040-AD38-B3A4DEC0B431}" type="presOf" srcId="{2195E66E-8BBB-0841-9CDB-9B83CC5FFFCB}" destId="{E82D5004-BB63-EF48-AC67-58B0D792CA4F}" srcOrd="0" destOrd="2" presId="urn:microsoft.com/office/officeart/2005/8/layout/list1"/>
    <dgm:cxn modelId="{60F949CF-08AB-E942-9A51-104D2853E889}" type="presOf" srcId="{218EDA61-C631-5E4C-B9E4-DD342D6E560F}" destId="{53CE7498-DD48-B04C-9529-E1CB7F99B0A8}" srcOrd="0" destOrd="4" presId="urn:microsoft.com/office/officeart/2005/8/layout/list1"/>
    <dgm:cxn modelId="{75683EDE-B870-FD46-9BD7-4958391185AD}" srcId="{36B45A02-013D-664C-BB4D-3531C64D3482}" destId="{62115480-9F7E-6A49-9D08-6FD6D263648E}" srcOrd="4" destOrd="0" parTransId="{62060D04-457C-3B44-AF47-DFE3FD8FC3F7}" sibTransId="{B36A3823-13E9-CD43-8CA6-4F5A5A50F578}"/>
    <dgm:cxn modelId="{733C6CE2-EE43-8748-9112-A80677A17AF3}" srcId="{53CEC844-37AE-844D-AD0B-0DC6B0568EED}" destId="{70740C64-4A39-E949-A09D-D7BB5E03D9A5}" srcOrd="2" destOrd="0" parTransId="{8779010B-E356-9C40-BC95-DA1F63C37424}" sibTransId="{2D6090F2-1A36-EE4B-8539-D11E809558B6}"/>
    <dgm:cxn modelId="{BFB81DE5-94F1-5F4B-B14E-AED7217ECDC1}" type="presOf" srcId="{3A866839-D2BF-A248-92E2-599B44901F1B}" destId="{53CE7498-DD48-B04C-9529-E1CB7F99B0A8}" srcOrd="0" destOrd="5" presId="urn:microsoft.com/office/officeart/2005/8/layout/list1"/>
    <dgm:cxn modelId="{A9B3B3E8-5978-6046-9646-541D70C5A4F7}" type="presOf" srcId="{53CEC844-37AE-844D-AD0B-0DC6B0568EED}" destId="{149B6BEE-0E1E-7842-9279-57E2E41DEDBA}" srcOrd="0" destOrd="0" presId="urn:microsoft.com/office/officeart/2005/8/layout/list1"/>
    <dgm:cxn modelId="{A91D92EA-17CD-7D48-A608-7A7724EDB230}" srcId="{39BA2600-1CD0-6449-8DFA-62CF767BD1AF}" destId="{461A876E-0FB5-644B-AFAE-56600B74B74F}" srcOrd="0" destOrd="0" parTransId="{DB61FE86-4EAD-9840-9D03-30E7BC8841A7}" sibTransId="{FBC087EE-548F-2A4F-8EDA-17AD1B8E7C40}"/>
    <dgm:cxn modelId="{7F477DF1-02FB-D147-A556-EC82C08FDFC1}" srcId="{36B45A02-013D-664C-BB4D-3531C64D3482}" destId="{3A866839-D2BF-A248-92E2-599B44901F1B}" srcOrd="2" destOrd="0" parTransId="{8AFB4709-D6D6-2B45-A9DE-C69B8EAED6FD}" sibTransId="{D3492AF0-76F1-3744-9B8F-3294178D5CD9}"/>
    <dgm:cxn modelId="{6A614EF3-94B2-C643-9DA6-14003826EDFA}" type="presOf" srcId="{39F42A6B-C6D5-3347-8AE6-7AF4655FA8A1}" destId="{16539DA5-4144-524D-90F8-A315C98239E4}" srcOrd="0" destOrd="0" presId="urn:microsoft.com/office/officeart/2005/8/layout/list1"/>
    <dgm:cxn modelId="{A370F40E-CE99-C344-AF2F-09C24C5FEFF0}" type="presParOf" srcId="{16539DA5-4144-524D-90F8-A315C98239E4}" destId="{2C615EBD-A3F8-5040-9CD0-21F8B15CEC3F}" srcOrd="0" destOrd="0" presId="urn:microsoft.com/office/officeart/2005/8/layout/list1"/>
    <dgm:cxn modelId="{A9E6784B-13A8-A14A-A33D-3A573F4D76E1}" type="presParOf" srcId="{2C615EBD-A3F8-5040-9CD0-21F8B15CEC3F}" destId="{EC8B8274-0FD9-E74E-882D-974446CF0391}" srcOrd="0" destOrd="0" presId="urn:microsoft.com/office/officeart/2005/8/layout/list1"/>
    <dgm:cxn modelId="{01DC0474-1D53-E941-B58E-022513B225D9}" type="presParOf" srcId="{2C615EBD-A3F8-5040-9CD0-21F8B15CEC3F}" destId="{530AFA19-7EF3-D745-B235-3CDA657E7777}" srcOrd="1" destOrd="0" presId="urn:microsoft.com/office/officeart/2005/8/layout/list1"/>
    <dgm:cxn modelId="{7DBF61DB-BE3D-E748-AECB-8BC42E631F65}" type="presParOf" srcId="{16539DA5-4144-524D-90F8-A315C98239E4}" destId="{8F79CD59-EEB3-6442-91F6-ABC039736366}" srcOrd="1" destOrd="0" presId="urn:microsoft.com/office/officeart/2005/8/layout/list1"/>
    <dgm:cxn modelId="{8EBF2E1F-7A1F-1A46-93A9-CB15384A3055}" type="presParOf" srcId="{16539DA5-4144-524D-90F8-A315C98239E4}" destId="{E82D5004-BB63-EF48-AC67-58B0D792CA4F}" srcOrd="2" destOrd="0" presId="urn:microsoft.com/office/officeart/2005/8/layout/list1"/>
    <dgm:cxn modelId="{AD2B8A64-F475-8C48-936F-DFC0F1FB0EBC}" type="presParOf" srcId="{16539DA5-4144-524D-90F8-A315C98239E4}" destId="{003DFA4F-5F07-1944-9C7D-5533F9035F52}" srcOrd="3" destOrd="0" presId="urn:microsoft.com/office/officeart/2005/8/layout/list1"/>
    <dgm:cxn modelId="{9A1D9721-18E9-4B48-BA40-82F593CBAC34}" type="presParOf" srcId="{16539DA5-4144-524D-90F8-A315C98239E4}" destId="{B336B145-B801-E747-B8F1-24673E74F853}" srcOrd="4" destOrd="0" presId="urn:microsoft.com/office/officeart/2005/8/layout/list1"/>
    <dgm:cxn modelId="{371F6068-0352-684C-B8C9-577DEFA9D65B}" type="presParOf" srcId="{B336B145-B801-E747-B8F1-24673E74F853}" destId="{149B6BEE-0E1E-7842-9279-57E2E41DEDBA}" srcOrd="0" destOrd="0" presId="urn:microsoft.com/office/officeart/2005/8/layout/list1"/>
    <dgm:cxn modelId="{D4BA34A1-8FB5-B240-9434-D8DC0BCE0105}" type="presParOf" srcId="{B336B145-B801-E747-B8F1-24673E74F853}" destId="{B18A823F-0E86-7A4D-83B7-96952B080752}" srcOrd="1" destOrd="0" presId="urn:microsoft.com/office/officeart/2005/8/layout/list1"/>
    <dgm:cxn modelId="{E3EF5800-2AFD-9943-A0AE-C47B8EC57FC1}" type="presParOf" srcId="{16539DA5-4144-524D-90F8-A315C98239E4}" destId="{5B99C3FE-E7B1-944D-A6E7-7B915F6387F1}" srcOrd="5" destOrd="0" presId="urn:microsoft.com/office/officeart/2005/8/layout/list1"/>
    <dgm:cxn modelId="{6B0BACD7-19B7-6644-AFF1-649B0E6AFFE1}" type="presParOf" srcId="{16539DA5-4144-524D-90F8-A315C98239E4}" destId="{53CE7498-DD48-B04C-9529-E1CB7F99B0A8}" srcOrd="6" destOrd="0" presId="urn:microsoft.com/office/officeart/2005/8/layout/list1"/>
    <dgm:cxn modelId="{F01572E4-8847-C346-A7C4-515DC77B2136}" type="presParOf" srcId="{16539DA5-4144-524D-90F8-A315C98239E4}" destId="{69AB84B8-46A6-8B4F-AE32-8D01213C3B00}" srcOrd="7" destOrd="0" presId="urn:microsoft.com/office/officeart/2005/8/layout/list1"/>
    <dgm:cxn modelId="{4C6A71C1-B97E-FD46-AC4E-660FDC718ACB}" type="presParOf" srcId="{16539DA5-4144-524D-90F8-A315C98239E4}" destId="{953BF58A-7DEF-6545-B00E-B19EC1EFD7BF}" srcOrd="8" destOrd="0" presId="urn:microsoft.com/office/officeart/2005/8/layout/list1"/>
    <dgm:cxn modelId="{4A3FD286-7B33-6F47-9EFE-BF6C849FFCB9}" type="presParOf" srcId="{953BF58A-7DEF-6545-B00E-B19EC1EFD7BF}" destId="{8FE3B694-B645-8046-A96C-623F3622EFA0}" srcOrd="0" destOrd="0" presId="urn:microsoft.com/office/officeart/2005/8/layout/list1"/>
    <dgm:cxn modelId="{D514E7CB-6F75-FA42-841B-247EB2AB5A17}" type="presParOf" srcId="{953BF58A-7DEF-6545-B00E-B19EC1EFD7BF}" destId="{DB9E5FA0-0C61-9446-8FFE-3E1B44568E10}" srcOrd="1" destOrd="0" presId="urn:microsoft.com/office/officeart/2005/8/layout/list1"/>
    <dgm:cxn modelId="{515E5B46-A52C-BB4C-A5B4-FE1FADC994A7}" type="presParOf" srcId="{16539DA5-4144-524D-90F8-A315C98239E4}" destId="{439D64CB-3272-9A47-A652-8677C24BF536}" srcOrd="9" destOrd="0" presId="urn:microsoft.com/office/officeart/2005/8/layout/list1"/>
    <dgm:cxn modelId="{A641C92C-E3C4-6A4B-9812-3D056AB1DE67}" type="presParOf" srcId="{16539DA5-4144-524D-90F8-A315C98239E4}" destId="{B9A88443-1165-3344-9E72-191E1D64D2DB}"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D5004-BB63-EF48-AC67-58B0D792CA4F}">
      <dsp:nvSpPr>
        <dsp:cNvPr id="0" name=""/>
        <dsp:cNvSpPr/>
      </dsp:nvSpPr>
      <dsp:spPr>
        <a:xfrm>
          <a:off x="0" y="309689"/>
          <a:ext cx="7620000" cy="1096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91397" tIns="249936" rIns="591397" bIns="85344" numCol="1" spcCol="1270" anchor="t" anchorCtr="0">
          <a:noAutofit/>
        </a:bodyPr>
        <a:lstStyle/>
        <a:p>
          <a:pPr marL="114300" lvl="1" indent="-114300" algn="l" defTabSz="533400" rtl="0">
            <a:lnSpc>
              <a:spcPct val="90000"/>
            </a:lnSpc>
            <a:spcBef>
              <a:spcPct val="0"/>
            </a:spcBef>
            <a:spcAft>
              <a:spcPct val="15000"/>
            </a:spcAft>
            <a:buChar char="•"/>
          </a:pPr>
          <a:r>
            <a:rPr lang="en-GB" sz="1200" kern="1200" dirty="0"/>
            <a:t>Voice change</a:t>
          </a:r>
        </a:p>
        <a:p>
          <a:pPr marL="114300" lvl="1" indent="-114300" algn="l" defTabSz="533400" rtl="0">
            <a:lnSpc>
              <a:spcPct val="90000"/>
            </a:lnSpc>
            <a:spcBef>
              <a:spcPct val="0"/>
            </a:spcBef>
            <a:spcAft>
              <a:spcPct val="15000"/>
            </a:spcAft>
            <a:buChar char="•"/>
          </a:pPr>
          <a:r>
            <a:rPr lang="en-GB" sz="1200" kern="1200" dirty="0"/>
            <a:t>Dysphagia</a:t>
          </a:r>
        </a:p>
        <a:p>
          <a:pPr marL="114300" lvl="1" indent="-114300" algn="l" defTabSz="533400" rtl="0">
            <a:lnSpc>
              <a:spcPct val="90000"/>
            </a:lnSpc>
            <a:spcBef>
              <a:spcPct val="0"/>
            </a:spcBef>
            <a:spcAft>
              <a:spcPct val="15000"/>
            </a:spcAft>
            <a:buChar char="•"/>
          </a:pPr>
          <a:r>
            <a:rPr lang="en-GB" sz="1200" kern="1200" dirty="0"/>
            <a:t>Positional effect on breathing</a:t>
          </a:r>
        </a:p>
        <a:p>
          <a:pPr marL="114300" lvl="1" indent="-114300" algn="l" defTabSz="533400" rtl="0">
            <a:lnSpc>
              <a:spcPct val="90000"/>
            </a:lnSpc>
            <a:spcBef>
              <a:spcPct val="0"/>
            </a:spcBef>
            <a:spcAft>
              <a:spcPct val="15000"/>
            </a:spcAft>
            <a:buChar char="•"/>
          </a:pPr>
          <a:r>
            <a:rPr lang="en-GB" sz="1200" kern="1200" dirty="0"/>
            <a:t>Stridor </a:t>
          </a:r>
        </a:p>
      </dsp:txBody>
      <dsp:txXfrm>
        <a:off x="0" y="309689"/>
        <a:ext cx="7620000" cy="1096200"/>
      </dsp:txXfrm>
    </dsp:sp>
    <dsp:sp modelId="{530AFA19-7EF3-D745-B235-3CDA657E7777}">
      <dsp:nvSpPr>
        <dsp:cNvPr id="0" name=""/>
        <dsp:cNvSpPr/>
      </dsp:nvSpPr>
      <dsp:spPr>
        <a:xfrm>
          <a:off x="381000" y="132569"/>
          <a:ext cx="5334000" cy="354240"/>
        </a:xfrm>
        <a:prstGeom prst="roundRect">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1613" tIns="0" rIns="201613" bIns="0" numCol="1" spcCol="1270" anchor="ctr" anchorCtr="0">
          <a:noAutofit/>
        </a:bodyPr>
        <a:lstStyle/>
        <a:p>
          <a:pPr marL="0" lvl="0" indent="0" algn="l" defTabSz="533400" rtl="0">
            <a:lnSpc>
              <a:spcPct val="90000"/>
            </a:lnSpc>
            <a:spcBef>
              <a:spcPct val="0"/>
            </a:spcBef>
            <a:spcAft>
              <a:spcPct val="35000"/>
            </a:spcAft>
            <a:buNone/>
          </a:pPr>
          <a:r>
            <a:rPr lang="en-US" sz="1200" kern="1200" dirty="0"/>
            <a:t>Symptoms</a:t>
          </a:r>
        </a:p>
      </dsp:txBody>
      <dsp:txXfrm>
        <a:off x="398293" y="149862"/>
        <a:ext cx="5299414" cy="319654"/>
      </dsp:txXfrm>
    </dsp:sp>
    <dsp:sp modelId="{53CE7498-DD48-B04C-9529-E1CB7F99B0A8}">
      <dsp:nvSpPr>
        <dsp:cNvPr id="0" name=""/>
        <dsp:cNvSpPr/>
      </dsp:nvSpPr>
      <dsp:spPr>
        <a:xfrm>
          <a:off x="0" y="1647809"/>
          <a:ext cx="7620000" cy="2079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91397" tIns="249936" rIns="591397" bIns="85344" numCol="1" spcCol="1270" anchor="t" anchorCtr="0">
          <a:noAutofit/>
        </a:bodyPr>
        <a:lstStyle/>
        <a:p>
          <a:pPr marL="114300" lvl="1" indent="-114300" algn="l" defTabSz="533400" rtl="0">
            <a:lnSpc>
              <a:spcPct val="90000"/>
            </a:lnSpc>
            <a:spcBef>
              <a:spcPct val="0"/>
            </a:spcBef>
            <a:spcAft>
              <a:spcPct val="15000"/>
            </a:spcAft>
            <a:buChar char="•"/>
          </a:pPr>
          <a:r>
            <a:rPr lang="en-GB" sz="1200" kern="1200" dirty="0"/>
            <a:t>Congenital</a:t>
          </a:r>
        </a:p>
        <a:p>
          <a:pPr marL="228600" lvl="2" indent="-114300" algn="l" defTabSz="533400" rtl="0">
            <a:lnSpc>
              <a:spcPct val="90000"/>
            </a:lnSpc>
            <a:spcBef>
              <a:spcPct val="0"/>
            </a:spcBef>
            <a:spcAft>
              <a:spcPct val="15000"/>
            </a:spcAft>
            <a:buChar char="•"/>
          </a:pPr>
          <a:r>
            <a:rPr lang="en-GB" sz="1200" kern="1200" dirty="0" err="1">
              <a:solidFill>
                <a:schemeClr val="tx2">
                  <a:lumMod val="60000"/>
                  <a:lumOff val="40000"/>
                </a:schemeClr>
              </a:solidFill>
            </a:rPr>
            <a:t>eg</a:t>
          </a:r>
          <a:r>
            <a:rPr lang="en-GB" sz="1200" kern="1200" dirty="0">
              <a:solidFill>
                <a:schemeClr val="tx2">
                  <a:lumMod val="60000"/>
                  <a:lumOff val="40000"/>
                </a:schemeClr>
              </a:solidFill>
            </a:rPr>
            <a:t> Pierre Robin</a:t>
          </a:r>
        </a:p>
        <a:p>
          <a:pPr marL="114300" lvl="1" indent="-114300" algn="l" defTabSz="533400" rtl="0">
            <a:lnSpc>
              <a:spcPct val="90000"/>
            </a:lnSpc>
            <a:spcBef>
              <a:spcPct val="0"/>
            </a:spcBef>
            <a:spcAft>
              <a:spcPct val="15000"/>
            </a:spcAft>
            <a:buChar char="•"/>
          </a:pPr>
          <a:r>
            <a:rPr lang="en-GB" sz="1200" kern="1200" dirty="0"/>
            <a:t>Acquired</a:t>
          </a:r>
        </a:p>
        <a:p>
          <a:pPr marL="228600" lvl="2" indent="-114300" algn="l" defTabSz="533400" rtl="0">
            <a:lnSpc>
              <a:spcPct val="90000"/>
            </a:lnSpc>
            <a:spcBef>
              <a:spcPct val="0"/>
            </a:spcBef>
            <a:spcAft>
              <a:spcPct val="15000"/>
            </a:spcAft>
            <a:buChar char="•"/>
          </a:pPr>
          <a:r>
            <a:rPr lang="en-GB" sz="1200" kern="1200" dirty="0">
              <a:solidFill>
                <a:srgbClr val="558ED5"/>
              </a:solidFill>
            </a:rPr>
            <a:t>Neoplastic: tumour, surgery, radiotherapy</a:t>
          </a:r>
        </a:p>
        <a:p>
          <a:pPr marL="228600" lvl="2" indent="-114300" algn="l" defTabSz="533400" rtl="0">
            <a:lnSpc>
              <a:spcPct val="90000"/>
            </a:lnSpc>
            <a:spcBef>
              <a:spcPct val="0"/>
            </a:spcBef>
            <a:spcAft>
              <a:spcPct val="15000"/>
            </a:spcAft>
            <a:buChar char="•"/>
          </a:pPr>
          <a:r>
            <a:rPr lang="en-GB" sz="1200" kern="1200" dirty="0">
              <a:solidFill>
                <a:srgbClr val="558ED5"/>
              </a:solidFill>
            </a:rPr>
            <a:t>Infection: dental abscess</a:t>
          </a:r>
        </a:p>
        <a:p>
          <a:pPr marL="228600" lvl="2" indent="-114300" algn="l" defTabSz="533400" rtl="0">
            <a:lnSpc>
              <a:spcPct val="90000"/>
            </a:lnSpc>
            <a:spcBef>
              <a:spcPct val="0"/>
            </a:spcBef>
            <a:spcAft>
              <a:spcPct val="15000"/>
            </a:spcAft>
            <a:buChar char="•"/>
          </a:pPr>
          <a:r>
            <a:rPr lang="en-GB" sz="1200" kern="1200" dirty="0">
              <a:solidFill>
                <a:srgbClr val="558ED5"/>
              </a:solidFill>
            </a:rPr>
            <a:t>Endocrine: thyroid goitre, acromegaly, diabetes</a:t>
          </a:r>
        </a:p>
        <a:p>
          <a:pPr marL="228600" lvl="2" indent="-114300" algn="l" defTabSz="533400" rtl="0">
            <a:lnSpc>
              <a:spcPct val="90000"/>
            </a:lnSpc>
            <a:spcBef>
              <a:spcPct val="0"/>
            </a:spcBef>
            <a:spcAft>
              <a:spcPct val="15000"/>
            </a:spcAft>
            <a:buChar char="•"/>
          </a:pPr>
          <a:r>
            <a:rPr lang="en-GB" sz="1200" kern="1200" dirty="0">
              <a:solidFill>
                <a:srgbClr val="558ED5"/>
              </a:solidFill>
            </a:rPr>
            <a:t>Trauma: laryngeal, neck</a:t>
          </a:r>
        </a:p>
        <a:p>
          <a:pPr marL="228600" lvl="2" indent="-114300" algn="l" defTabSz="533400" rtl="0">
            <a:lnSpc>
              <a:spcPct val="90000"/>
            </a:lnSpc>
            <a:spcBef>
              <a:spcPct val="0"/>
            </a:spcBef>
            <a:spcAft>
              <a:spcPct val="15000"/>
            </a:spcAft>
            <a:buChar char="•"/>
          </a:pPr>
          <a:r>
            <a:rPr lang="en-GB" sz="1200" kern="1200" dirty="0">
              <a:solidFill>
                <a:srgbClr val="558ED5"/>
              </a:solidFill>
            </a:rPr>
            <a:t>Inflammatory/ connective tissue: Rheumatoid arthritis, </a:t>
          </a:r>
          <a:r>
            <a:rPr lang="en-GB" sz="1200" kern="1200" dirty="0" err="1">
              <a:solidFill>
                <a:srgbClr val="558ED5"/>
              </a:solidFill>
            </a:rPr>
            <a:t>ankylosing</a:t>
          </a:r>
          <a:r>
            <a:rPr lang="en-GB" sz="1200" kern="1200" dirty="0">
              <a:solidFill>
                <a:srgbClr val="558ED5"/>
              </a:solidFill>
            </a:rPr>
            <a:t> spondylitis</a:t>
          </a:r>
        </a:p>
        <a:p>
          <a:pPr marL="114300" lvl="1" indent="-114300" algn="l" defTabSz="533400" rtl="0">
            <a:lnSpc>
              <a:spcPct val="90000"/>
            </a:lnSpc>
            <a:spcBef>
              <a:spcPct val="0"/>
            </a:spcBef>
            <a:spcAft>
              <a:spcPct val="15000"/>
            </a:spcAft>
            <a:buChar char="•"/>
          </a:pPr>
          <a:r>
            <a:rPr lang="en-GB" sz="1200" b="1" kern="1200" dirty="0"/>
            <a:t>Previous difficult airway</a:t>
          </a:r>
        </a:p>
      </dsp:txBody>
      <dsp:txXfrm>
        <a:off x="0" y="1647809"/>
        <a:ext cx="7620000" cy="2079000"/>
      </dsp:txXfrm>
    </dsp:sp>
    <dsp:sp modelId="{B18A823F-0E86-7A4D-83B7-96952B080752}">
      <dsp:nvSpPr>
        <dsp:cNvPr id="0" name=""/>
        <dsp:cNvSpPr/>
      </dsp:nvSpPr>
      <dsp:spPr>
        <a:xfrm>
          <a:off x="381000" y="1470689"/>
          <a:ext cx="5334000" cy="354240"/>
        </a:xfrm>
        <a:prstGeom prst="roundRect">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1613" tIns="0" rIns="201613" bIns="0" numCol="1" spcCol="1270" anchor="ctr" anchorCtr="0">
          <a:noAutofit/>
        </a:bodyPr>
        <a:lstStyle/>
        <a:p>
          <a:pPr marL="0" lvl="0" indent="0" algn="l" defTabSz="533400" rtl="0">
            <a:lnSpc>
              <a:spcPct val="90000"/>
            </a:lnSpc>
            <a:spcBef>
              <a:spcPct val="0"/>
            </a:spcBef>
            <a:spcAft>
              <a:spcPct val="35000"/>
            </a:spcAft>
            <a:buNone/>
          </a:pPr>
          <a:r>
            <a:rPr lang="en-GB" sz="1200" kern="1200" dirty="0"/>
            <a:t>Medical history</a:t>
          </a:r>
        </a:p>
      </dsp:txBody>
      <dsp:txXfrm>
        <a:off x="398293" y="1487982"/>
        <a:ext cx="5299414" cy="319654"/>
      </dsp:txXfrm>
    </dsp:sp>
    <dsp:sp modelId="{B9A88443-1165-3344-9E72-191E1D64D2DB}">
      <dsp:nvSpPr>
        <dsp:cNvPr id="0" name=""/>
        <dsp:cNvSpPr/>
      </dsp:nvSpPr>
      <dsp:spPr>
        <a:xfrm>
          <a:off x="0" y="3968730"/>
          <a:ext cx="7620000" cy="6993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91397" tIns="249936" rIns="591397" bIns="85344" numCol="1" spcCol="1270" anchor="t" anchorCtr="0">
          <a:noAutofit/>
        </a:bodyPr>
        <a:lstStyle/>
        <a:p>
          <a:pPr marL="114300" lvl="1" indent="-114300" algn="l" defTabSz="533400" rtl="0">
            <a:lnSpc>
              <a:spcPct val="90000"/>
            </a:lnSpc>
            <a:spcBef>
              <a:spcPct val="0"/>
            </a:spcBef>
            <a:spcAft>
              <a:spcPct val="15000"/>
            </a:spcAft>
            <a:buChar char="•"/>
          </a:pPr>
          <a:r>
            <a:rPr lang="en-GB" sz="1200" kern="1200" dirty="0"/>
            <a:t>Alert bracelet, letter</a:t>
          </a:r>
        </a:p>
        <a:p>
          <a:pPr marL="114300" lvl="1" indent="-114300" algn="l" defTabSz="533400" rtl="0">
            <a:lnSpc>
              <a:spcPct val="90000"/>
            </a:lnSpc>
            <a:spcBef>
              <a:spcPct val="0"/>
            </a:spcBef>
            <a:spcAft>
              <a:spcPct val="15000"/>
            </a:spcAft>
            <a:buChar char="•"/>
          </a:pPr>
          <a:r>
            <a:rPr lang="en-GB" sz="1200" kern="1200" dirty="0"/>
            <a:t>Patient notes - anaesthetic charts</a:t>
          </a:r>
        </a:p>
      </dsp:txBody>
      <dsp:txXfrm>
        <a:off x="0" y="3968730"/>
        <a:ext cx="7620000" cy="699300"/>
      </dsp:txXfrm>
    </dsp:sp>
    <dsp:sp modelId="{DB9E5FA0-0C61-9446-8FFE-3E1B44568E10}">
      <dsp:nvSpPr>
        <dsp:cNvPr id="0" name=""/>
        <dsp:cNvSpPr/>
      </dsp:nvSpPr>
      <dsp:spPr>
        <a:xfrm>
          <a:off x="381000" y="3791610"/>
          <a:ext cx="5334000" cy="354240"/>
        </a:xfrm>
        <a:prstGeom prst="roundRect">
          <a:avLst/>
        </a:prstGeom>
        <a:solidFill>
          <a:schemeClr val="accent1">
            <a:hueOff val="0"/>
            <a:satOff val="0"/>
            <a:lumOff val="0"/>
            <a:alphaOff val="0"/>
          </a:schemeClr>
        </a:solidFill>
        <a:ln>
          <a:noFill/>
        </a:ln>
        <a:effectLst>
          <a:outerShdw blurRad="50800" dist="25400" algn="bl"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1613" tIns="0" rIns="201613" bIns="0" numCol="1" spcCol="1270" anchor="ctr" anchorCtr="0">
          <a:noAutofit/>
        </a:bodyPr>
        <a:lstStyle/>
        <a:p>
          <a:pPr marL="0" lvl="0" indent="0" algn="l" defTabSz="533400" rtl="0">
            <a:lnSpc>
              <a:spcPct val="90000"/>
            </a:lnSpc>
            <a:spcBef>
              <a:spcPct val="0"/>
            </a:spcBef>
            <a:spcAft>
              <a:spcPct val="35000"/>
            </a:spcAft>
            <a:buNone/>
          </a:pPr>
          <a:r>
            <a:rPr lang="en-GB" sz="1200" kern="1200" dirty="0"/>
            <a:t>Other sources of information</a:t>
          </a:r>
        </a:p>
      </dsp:txBody>
      <dsp:txXfrm>
        <a:off x="398293" y="3808903"/>
        <a:ext cx="5299414" cy="31965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BE2B76C3-1EA9-C24E-BF56-E1E41AEBC542}" type="datetimeFigureOut">
              <a:rPr lang="en-US" smtClean="0"/>
              <a:pPr/>
              <a:t>5/5/2021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E3D21A10-EF28-4348-A163-E3B0C4DEB326}" type="slidenum">
              <a:rPr lang="en-US" smtClean="0"/>
              <a:pPr/>
              <a:t>‹#›</a:t>
            </a:fld>
            <a:endParaRPr lang="en-US"/>
          </a:p>
        </p:txBody>
      </p:sp>
    </p:spTree>
    <p:extLst>
      <p:ext uri="{BB962C8B-B14F-4D97-AF65-F5344CB8AC3E}">
        <p14:creationId xmlns:p14="http://schemas.microsoft.com/office/powerpoint/2010/main" val="36884765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D21A10-EF28-4348-A163-E3B0C4DEB326}" type="slidenum">
              <a:rPr lang="en-US" smtClean="0"/>
              <a:pPr/>
              <a:t>48</a:t>
            </a:fld>
            <a:endParaRPr lang="en-US"/>
          </a:p>
        </p:txBody>
      </p:sp>
    </p:spTree>
    <p:extLst>
      <p:ext uri="{BB962C8B-B14F-4D97-AF65-F5344CB8AC3E}">
        <p14:creationId xmlns:p14="http://schemas.microsoft.com/office/powerpoint/2010/main" val="2280078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rot="16200000">
            <a:off x="7551351" y="1645920"/>
            <a:ext cx="2438399" cy="365760"/>
          </a:xfrm>
          <a:prstGeom prst="rect">
            <a:avLst/>
          </a:prstGeom>
        </p:spPr>
        <p:txBody>
          <a:bodyPr/>
          <a:lstStyle/>
          <a:p>
            <a:fld id="{58FB4290-6522-4139-852E-05BD9E7F0D2E}" type="datetime1">
              <a:rPr lang="en-US" smtClean="0"/>
              <a:pPr/>
              <a:t>5/5/2021</a:t>
            </a:fld>
            <a:endParaRPr lang="en-US"/>
          </a:p>
        </p:txBody>
      </p:sp>
      <p:sp>
        <p:nvSpPr>
          <p:cNvPr id="5" name="Footer Placeholder 4"/>
          <p:cNvSpPr>
            <a:spLocks noGrp="1"/>
          </p:cNvSpPr>
          <p:nvPr>
            <p:ph type="ftr" sz="quarter" idx="11"/>
          </p:nvPr>
        </p:nvSpPr>
        <p:spPr>
          <a:xfrm rot="16200000">
            <a:off x="7586910" y="4048760"/>
            <a:ext cx="2367281" cy="365760"/>
          </a:xfrm>
          <a:prstGeom prst="rect">
            <a:avLst/>
          </a:prstGeom>
        </p:spPr>
        <p:txBody>
          <a:bodyPr/>
          <a:lstStyle/>
          <a:p>
            <a:endParaRPr lang="en-US"/>
          </a:p>
        </p:txBody>
      </p:sp>
      <p:sp>
        <p:nvSpPr>
          <p:cNvPr id="6" name="Slide Number Placeholder 5"/>
          <p:cNvSpPr>
            <a:spLocks noGrp="1"/>
          </p:cNvSpPr>
          <p:nvPr>
            <p:ph type="sldNum" sz="quarter" idx="12"/>
          </p:nvPr>
        </p:nvSpPr>
        <p:spPr>
          <a:xfrm>
            <a:off x="8531788" y="5648960"/>
            <a:ext cx="548640" cy="396240"/>
          </a:xfrm>
          <a:prstGeom prst="bracketPair">
            <a:avLst>
              <a:gd name="adj" fmla="val 17949"/>
            </a:avLst>
          </a:prstGeom>
        </p:spPr>
        <p:txBody>
          <a:bodyPr/>
          <a:lstStyle/>
          <a:p>
            <a:fld id="{6E2D2B3B-882E-40F3-A32F-6DD51691504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rot="16200000">
            <a:off x="7551351" y="1645920"/>
            <a:ext cx="2438399" cy="365760"/>
          </a:xfrm>
          <a:prstGeom prst="rect">
            <a:avLst/>
          </a:prstGeom>
        </p:spPr>
        <p:txBody>
          <a:bodyPr/>
          <a:lstStyle/>
          <a:p>
            <a:fld id="{AAB955F9-81EA-47C5-8059-9E5C2B437C70}" type="datetime1">
              <a:rPr lang="en-US" smtClean="0"/>
              <a:pPr/>
              <a:t>5/5/2021</a:t>
            </a:fld>
            <a:endParaRPr lang="en-US"/>
          </a:p>
        </p:txBody>
      </p:sp>
      <p:sp>
        <p:nvSpPr>
          <p:cNvPr id="5" name="Footer Placeholder 4"/>
          <p:cNvSpPr>
            <a:spLocks noGrp="1"/>
          </p:cNvSpPr>
          <p:nvPr>
            <p:ph type="ftr" sz="quarter" idx="11"/>
          </p:nvPr>
        </p:nvSpPr>
        <p:spPr>
          <a:xfrm rot="16200000">
            <a:off x="7586910" y="4048760"/>
            <a:ext cx="2367281" cy="365760"/>
          </a:xfrm>
          <a:prstGeom prst="rect">
            <a:avLst/>
          </a:prstGeom>
        </p:spPr>
        <p:txBody>
          <a:bodyPr/>
          <a:lstStyle/>
          <a:p>
            <a:endParaRPr lang="en-US"/>
          </a:p>
        </p:txBody>
      </p:sp>
      <p:sp>
        <p:nvSpPr>
          <p:cNvPr id="6" name="Slide Number Placeholder 5"/>
          <p:cNvSpPr>
            <a:spLocks noGrp="1"/>
          </p:cNvSpPr>
          <p:nvPr>
            <p:ph type="sldNum" sz="quarter" idx="12"/>
          </p:nvPr>
        </p:nvSpPr>
        <p:spPr>
          <a:xfrm>
            <a:off x="8531788" y="5648960"/>
            <a:ext cx="548640" cy="396240"/>
          </a:xfrm>
          <a:prstGeom prst="bracketPair">
            <a:avLst>
              <a:gd name="adj" fmla="val 17949"/>
            </a:avLst>
          </a:prstGeom>
        </p:spPr>
        <p:txBody>
          <a:bodyPr/>
          <a:lstStyle/>
          <a:p>
            <a:fld id="{6E2D2B3B-882E-40F3-A32F-6DD51691504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rot="16200000">
            <a:off x="7551351" y="1645920"/>
            <a:ext cx="2438399" cy="365760"/>
          </a:xfrm>
          <a:prstGeom prst="rect">
            <a:avLst/>
          </a:prstGeom>
        </p:spPr>
        <p:txBody>
          <a:bodyPr/>
          <a:lstStyle/>
          <a:p>
            <a:fld id="{1CEF607B-A47E-422C-9BEF-122CCDB7C526}" type="datetime1">
              <a:rPr lang="en-US" smtClean="0"/>
              <a:pPr/>
              <a:t>5/5/2021</a:t>
            </a:fld>
            <a:endParaRPr lang="en-US"/>
          </a:p>
        </p:txBody>
      </p:sp>
      <p:sp>
        <p:nvSpPr>
          <p:cNvPr id="5" name="Footer Placeholder 4"/>
          <p:cNvSpPr>
            <a:spLocks noGrp="1"/>
          </p:cNvSpPr>
          <p:nvPr>
            <p:ph type="ftr" sz="quarter" idx="11"/>
          </p:nvPr>
        </p:nvSpPr>
        <p:spPr>
          <a:xfrm rot="16200000">
            <a:off x="7586910" y="4048760"/>
            <a:ext cx="2367281" cy="365760"/>
          </a:xfrm>
          <a:prstGeom prst="rect">
            <a:avLst/>
          </a:prstGeom>
        </p:spPr>
        <p:txBody>
          <a:bodyPr/>
          <a:lstStyle/>
          <a:p>
            <a:endParaRPr lang="en-US"/>
          </a:p>
        </p:txBody>
      </p:sp>
      <p:sp>
        <p:nvSpPr>
          <p:cNvPr id="6" name="Slide Number Placeholder 5"/>
          <p:cNvSpPr>
            <a:spLocks noGrp="1"/>
          </p:cNvSpPr>
          <p:nvPr>
            <p:ph type="sldNum" sz="quarter" idx="12"/>
          </p:nvPr>
        </p:nvSpPr>
        <p:spPr>
          <a:xfrm>
            <a:off x="8531788" y="5648960"/>
            <a:ext cx="548640" cy="396240"/>
          </a:xfrm>
          <a:prstGeom prst="bracketPair">
            <a:avLst>
              <a:gd name="adj" fmla="val 17949"/>
            </a:avLst>
          </a:prstGeom>
        </p:spPr>
        <p:txBody>
          <a:bodyPr/>
          <a:lstStyle/>
          <a:p>
            <a:fld id="{6E2D2B3B-882E-40F3-A32F-6DD51691504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rot="16200000">
            <a:off x="7551351" y="1645920"/>
            <a:ext cx="2438399" cy="365760"/>
          </a:xfrm>
          <a:prstGeom prst="rect">
            <a:avLst/>
          </a:prstGeom>
        </p:spPr>
        <p:txBody>
          <a:bodyPr/>
          <a:lstStyle/>
          <a:p>
            <a:fld id="{63A9A7CB-BEE6-4F99-898E-913F06E8E125}" type="datetime1">
              <a:rPr lang="en-US" smtClean="0"/>
              <a:pPr/>
              <a:t>5/5/2021</a:t>
            </a:fld>
            <a:endParaRPr lang="en-US"/>
          </a:p>
        </p:txBody>
      </p:sp>
      <p:sp>
        <p:nvSpPr>
          <p:cNvPr id="5" name="Footer Placeholder 4"/>
          <p:cNvSpPr>
            <a:spLocks noGrp="1"/>
          </p:cNvSpPr>
          <p:nvPr>
            <p:ph type="ftr" sz="quarter" idx="11"/>
          </p:nvPr>
        </p:nvSpPr>
        <p:spPr>
          <a:xfrm rot="16200000">
            <a:off x="7586910" y="4048760"/>
            <a:ext cx="2367281" cy="365760"/>
          </a:xfrm>
          <a:prstGeom prst="rect">
            <a:avLst/>
          </a:prstGeom>
        </p:spPr>
        <p:txBody>
          <a:bodyPr/>
          <a:lstStyle/>
          <a:p>
            <a:endParaRPr lang="en-US" dirty="0"/>
          </a:p>
        </p:txBody>
      </p:sp>
      <p:sp>
        <p:nvSpPr>
          <p:cNvPr id="6" name="Slide Number Placeholder 5"/>
          <p:cNvSpPr>
            <a:spLocks noGrp="1"/>
          </p:cNvSpPr>
          <p:nvPr>
            <p:ph type="sldNum" sz="quarter" idx="12"/>
          </p:nvPr>
        </p:nvSpPr>
        <p:spPr>
          <a:xfrm>
            <a:off x="8531788" y="5648960"/>
            <a:ext cx="548640" cy="396240"/>
          </a:xfrm>
          <a:prstGeom prst="bracketPair">
            <a:avLst>
              <a:gd name="adj" fmla="val 17949"/>
            </a:avLst>
          </a:prstGeom>
        </p:spPr>
        <p:txBody>
          <a:bodyPr/>
          <a:lstStyle/>
          <a:p>
            <a:fld id="{6E2D2B3B-882E-40F3-A32F-6DD51691504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rot="16200000">
            <a:off x="7551351" y="1645920"/>
            <a:ext cx="2438399" cy="365760"/>
          </a:xfrm>
          <a:prstGeom prst="rect">
            <a:avLst/>
          </a:prstGeom>
        </p:spPr>
        <p:txBody>
          <a:bodyPr/>
          <a:lstStyle/>
          <a:p>
            <a:fld id="{B6EE300C-6FC5-4FC3-AF1A-075E4F50620D}" type="datetime1">
              <a:rPr lang="en-US" smtClean="0"/>
              <a:pPr/>
              <a:t>5/5/2021</a:t>
            </a:fld>
            <a:endParaRPr lang="en-US"/>
          </a:p>
        </p:txBody>
      </p:sp>
      <p:sp>
        <p:nvSpPr>
          <p:cNvPr id="6" name="Footer Placeholder 5"/>
          <p:cNvSpPr>
            <a:spLocks noGrp="1"/>
          </p:cNvSpPr>
          <p:nvPr>
            <p:ph type="ftr" sz="quarter" idx="11"/>
          </p:nvPr>
        </p:nvSpPr>
        <p:spPr>
          <a:xfrm rot="16200000">
            <a:off x="7586910" y="4048760"/>
            <a:ext cx="2367281" cy="365760"/>
          </a:xfrm>
          <a:prstGeom prst="rect">
            <a:avLst/>
          </a:prstGeom>
        </p:spPr>
        <p:txBody>
          <a:bodyPr/>
          <a:lstStyle/>
          <a:p>
            <a:endParaRPr lang="en-US"/>
          </a:p>
        </p:txBody>
      </p:sp>
      <p:sp>
        <p:nvSpPr>
          <p:cNvPr id="7" name="Slide Number Placeholder 6"/>
          <p:cNvSpPr>
            <a:spLocks noGrp="1"/>
          </p:cNvSpPr>
          <p:nvPr>
            <p:ph type="sldNum" sz="quarter" idx="12"/>
          </p:nvPr>
        </p:nvSpPr>
        <p:spPr>
          <a:xfrm>
            <a:off x="8531788" y="5648960"/>
            <a:ext cx="548640" cy="396240"/>
          </a:xfrm>
          <a:prstGeom prst="bracketPair">
            <a:avLst>
              <a:gd name="adj" fmla="val 17949"/>
            </a:avLst>
          </a:prstGeom>
        </p:spPr>
        <p:txBody>
          <a:bodyPr/>
          <a:lstStyle/>
          <a:p>
            <a:fld id="{6E2D2B3B-882E-40F3-A32F-6DD51691504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rot="16200000">
            <a:off x="7551351" y="1645920"/>
            <a:ext cx="2438399" cy="365760"/>
          </a:xfrm>
          <a:prstGeom prst="rect">
            <a:avLst/>
          </a:prstGeom>
        </p:spPr>
        <p:txBody>
          <a:bodyPr/>
          <a:lstStyle/>
          <a:p>
            <a:fld id="{F50D295D-4A77-4DEB-B04C-9F4282A8BC04}" type="datetime1">
              <a:rPr lang="en-US" smtClean="0"/>
              <a:pPr/>
              <a:t>5/5/2021</a:t>
            </a:fld>
            <a:endParaRPr lang="en-US"/>
          </a:p>
        </p:txBody>
      </p:sp>
      <p:sp>
        <p:nvSpPr>
          <p:cNvPr id="8" name="Footer Placeholder 7"/>
          <p:cNvSpPr>
            <a:spLocks noGrp="1"/>
          </p:cNvSpPr>
          <p:nvPr>
            <p:ph type="ftr" sz="quarter" idx="11"/>
          </p:nvPr>
        </p:nvSpPr>
        <p:spPr>
          <a:xfrm rot="16200000">
            <a:off x="7586910" y="4048760"/>
            <a:ext cx="2367281" cy="365760"/>
          </a:xfrm>
          <a:prstGeom prst="rect">
            <a:avLst/>
          </a:prstGeom>
        </p:spPr>
        <p:txBody>
          <a:bodyPr/>
          <a:lstStyle/>
          <a:p>
            <a:endParaRPr lang="en-US"/>
          </a:p>
        </p:txBody>
      </p:sp>
      <p:sp>
        <p:nvSpPr>
          <p:cNvPr id="9" name="Slide Number Placeholder 8"/>
          <p:cNvSpPr>
            <a:spLocks noGrp="1"/>
          </p:cNvSpPr>
          <p:nvPr>
            <p:ph type="sldNum" sz="quarter" idx="12"/>
          </p:nvPr>
        </p:nvSpPr>
        <p:spPr>
          <a:xfrm>
            <a:off x="8531788" y="5648960"/>
            <a:ext cx="548640" cy="396240"/>
          </a:xfrm>
          <a:prstGeom prst="bracketPair">
            <a:avLst>
              <a:gd name="adj" fmla="val 17949"/>
            </a:avLst>
          </a:prstGeom>
        </p:spPr>
        <p:txBody>
          <a:bodyPr/>
          <a:lstStyle/>
          <a:p>
            <a:fld id="{6E2D2B3B-882E-40F3-A32F-6DD5169150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rot="16200000">
            <a:off x="7551351" y="1645920"/>
            <a:ext cx="2438399" cy="365760"/>
          </a:xfrm>
          <a:prstGeom prst="rect">
            <a:avLst/>
          </a:prstGeom>
        </p:spPr>
        <p:txBody>
          <a:bodyPr/>
          <a:lstStyle/>
          <a:p>
            <a:fld id="{02B28685-4D0C-42D5-8013-B5904CD1FCBC}" type="datetime1">
              <a:rPr lang="en-US" smtClean="0"/>
              <a:pPr/>
              <a:t>5/5/2021</a:t>
            </a:fld>
            <a:endParaRPr lang="en-US"/>
          </a:p>
        </p:txBody>
      </p:sp>
      <p:sp>
        <p:nvSpPr>
          <p:cNvPr id="4" name="Footer Placeholder 3"/>
          <p:cNvSpPr>
            <a:spLocks noGrp="1"/>
          </p:cNvSpPr>
          <p:nvPr>
            <p:ph type="ftr" sz="quarter" idx="11"/>
          </p:nvPr>
        </p:nvSpPr>
        <p:spPr>
          <a:xfrm rot="16200000">
            <a:off x="7586910" y="4048760"/>
            <a:ext cx="2367281" cy="365760"/>
          </a:xfrm>
          <a:prstGeom prst="rect">
            <a:avLst/>
          </a:prstGeom>
        </p:spPr>
        <p:txBody>
          <a:bodyPr/>
          <a:lstStyle/>
          <a:p>
            <a:endParaRPr lang="en-US"/>
          </a:p>
        </p:txBody>
      </p:sp>
      <p:sp>
        <p:nvSpPr>
          <p:cNvPr id="5" name="Slide Number Placeholder 4"/>
          <p:cNvSpPr>
            <a:spLocks noGrp="1"/>
          </p:cNvSpPr>
          <p:nvPr>
            <p:ph type="sldNum" sz="quarter" idx="12"/>
          </p:nvPr>
        </p:nvSpPr>
        <p:spPr>
          <a:xfrm>
            <a:off x="8531788" y="5648960"/>
            <a:ext cx="548640" cy="396240"/>
          </a:xfrm>
          <a:prstGeom prst="bracketPair">
            <a:avLst>
              <a:gd name="adj" fmla="val 17949"/>
            </a:avLst>
          </a:prstGeom>
        </p:spPr>
        <p:txBody>
          <a:bodyPr/>
          <a:lstStyle/>
          <a:p>
            <a:fld id="{6E2D2B3B-882E-40F3-A32F-6DD51691504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rot="16200000">
            <a:off x="7551351" y="1645920"/>
            <a:ext cx="2438399" cy="365760"/>
          </a:xfrm>
          <a:prstGeom prst="rect">
            <a:avLst/>
          </a:prstGeom>
        </p:spPr>
        <p:txBody>
          <a:bodyPr/>
          <a:lstStyle/>
          <a:p>
            <a:fld id="{FDF226C0-9885-4BA9-BBFA-A52CBFEBB775}" type="datetime1">
              <a:rPr lang="en-US" smtClean="0"/>
              <a:pPr/>
              <a:t>5/5/2021</a:t>
            </a:fld>
            <a:endParaRPr lang="en-US"/>
          </a:p>
        </p:txBody>
      </p:sp>
      <p:sp>
        <p:nvSpPr>
          <p:cNvPr id="3" name="Footer Placeholder 2"/>
          <p:cNvSpPr>
            <a:spLocks noGrp="1"/>
          </p:cNvSpPr>
          <p:nvPr>
            <p:ph type="ftr" sz="quarter" idx="11"/>
          </p:nvPr>
        </p:nvSpPr>
        <p:spPr>
          <a:xfrm rot="16200000">
            <a:off x="7586910" y="4048760"/>
            <a:ext cx="2367281" cy="365760"/>
          </a:xfrm>
          <a:prstGeom prst="rect">
            <a:avLst/>
          </a:prstGeom>
        </p:spPr>
        <p:txBody>
          <a:bodyPr/>
          <a:lstStyle/>
          <a:p>
            <a:endParaRPr lang="en-US"/>
          </a:p>
        </p:txBody>
      </p:sp>
      <p:sp>
        <p:nvSpPr>
          <p:cNvPr id="4" name="Slide Number Placeholder 3"/>
          <p:cNvSpPr>
            <a:spLocks noGrp="1"/>
          </p:cNvSpPr>
          <p:nvPr>
            <p:ph type="sldNum" sz="quarter" idx="12"/>
          </p:nvPr>
        </p:nvSpPr>
        <p:spPr>
          <a:xfrm>
            <a:off x="8531788" y="5648960"/>
            <a:ext cx="548640" cy="396240"/>
          </a:xfrm>
          <a:prstGeom prst="bracketPair">
            <a:avLst>
              <a:gd name="adj" fmla="val 17949"/>
            </a:avLst>
          </a:prstGeom>
        </p:spPr>
        <p:txBody>
          <a:bodyPr/>
          <a:lstStyle/>
          <a:p>
            <a:fld id="{6E2D2B3B-882E-40F3-A32F-6DD5169150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16200000">
            <a:off x="7551351" y="1645920"/>
            <a:ext cx="2438399" cy="365760"/>
          </a:xfrm>
          <a:prstGeom prst="rect">
            <a:avLst/>
          </a:prstGeom>
        </p:spPr>
        <p:txBody>
          <a:bodyPr/>
          <a:lstStyle/>
          <a:p>
            <a:fld id="{EBEE1B38-C5EB-4D66-9137-0AFE9CDEDE8F}" type="datetime1">
              <a:rPr lang="en-US" smtClean="0"/>
              <a:pPr/>
              <a:t>5/5/2021</a:t>
            </a:fld>
            <a:endParaRPr lang="en-US"/>
          </a:p>
        </p:txBody>
      </p:sp>
      <p:sp>
        <p:nvSpPr>
          <p:cNvPr id="6" name="Footer Placeholder 5"/>
          <p:cNvSpPr>
            <a:spLocks noGrp="1"/>
          </p:cNvSpPr>
          <p:nvPr>
            <p:ph type="ftr" sz="quarter" idx="11"/>
          </p:nvPr>
        </p:nvSpPr>
        <p:spPr>
          <a:xfrm rot="16200000">
            <a:off x="7586910" y="4048760"/>
            <a:ext cx="2367281" cy="365760"/>
          </a:xfrm>
          <a:prstGeom prst="rect">
            <a:avLst/>
          </a:prstGeom>
        </p:spPr>
        <p:txBody>
          <a:bodyPr/>
          <a:lstStyle/>
          <a:p>
            <a:endParaRPr lang="en-US"/>
          </a:p>
        </p:txBody>
      </p:sp>
      <p:sp>
        <p:nvSpPr>
          <p:cNvPr id="7" name="Slide Number Placeholder 6"/>
          <p:cNvSpPr>
            <a:spLocks noGrp="1"/>
          </p:cNvSpPr>
          <p:nvPr>
            <p:ph type="sldNum" sz="quarter" idx="12"/>
          </p:nvPr>
        </p:nvSpPr>
        <p:spPr>
          <a:xfrm>
            <a:off x="8531788" y="5648960"/>
            <a:ext cx="548640" cy="396240"/>
          </a:xfrm>
          <a:prstGeom prst="bracketPair">
            <a:avLst>
              <a:gd name="adj" fmla="val 17949"/>
            </a:avLst>
          </a:prstGeom>
        </p:spPr>
        <p:txBody>
          <a:bodyPr/>
          <a:lstStyle/>
          <a:p>
            <a:fld id="{6E2D2B3B-882E-40F3-A32F-6DD516915044}" type="slidenum">
              <a:rPr lang="en-US" smtClean="0"/>
              <a:pPr/>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rot="16200000">
            <a:off x="7551351" y="1645920"/>
            <a:ext cx="2438399" cy="365760"/>
          </a:xfrm>
          <a:prstGeom prst="rect">
            <a:avLst/>
          </a:prstGeom>
        </p:spPr>
        <p:txBody>
          <a:bodyPr/>
          <a:lstStyle/>
          <a:p>
            <a:fld id="{327B613C-1AD7-49D3-885D-F654C5CDBAA6}" type="datetime1">
              <a:rPr lang="en-US" smtClean="0"/>
              <a:pPr/>
              <a:t>5/5/2021</a:t>
            </a:fld>
            <a:endParaRPr lang="en-US" dirty="0"/>
          </a:p>
        </p:txBody>
      </p:sp>
      <p:sp>
        <p:nvSpPr>
          <p:cNvPr id="9" name="Slide Number Placeholder 8"/>
          <p:cNvSpPr>
            <a:spLocks noGrp="1"/>
          </p:cNvSpPr>
          <p:nvPr>
            <p:ph type="sldNum" sz="quarter" idx="11"/>
          </p:nvPr>
        </p:nvSpPr>
        <p:spPr>
          <a:xfrm>
            <a:off x="8531788" y="5648960"/>
            <a:ext cx="548640" cy="396240"/>
          </a:xfrm>
          <a:prstGeom prst="bracketPair">
            <a:avLst>
              <a:gd name="adj" fmla="val 17949"/>
            </a:avLst>
          </a:prstGeom>
        </p:spPr>
        <p:txBody>
          <a:bodyPr/>
          <a:lstStyle/>
          <a:p>
            <a:fld id="{6E2D2B3B-882E-40F3-A32F-6DD516915044}" type="slidenum">
              <a:rPr lang="en-US" smtClean="0"/>
              <a:pPr/>
              <a:t>‹#›</a:t>
            </a:fld>
            <a:endParaRPr lang="en-US" dirty="0"/>
          </a:p>
        </p:txBody>
      </p:sp>
      <p:sp>
        <p:nvSpPr>
          <p:cNvPr id="10" name="Footer Placeholder 9"/>
          <p:cNvSpPr>
            <a:spLocks noGrp="1"/>
          </p:cNvSpPr>
          <p:nvPr>
            <p:ph type="ftr" sz="quarter" idx="12"/>
          </p:nvPr>
        </p:nvSpPr>
        <p:spPr>
          <a:xfrm rot="16200000">
            <a:off x="7586910" y="4048760"/>
            <a:ext cx="2367281" cy="365760"/>
          </a:xfrm>
          <a:prstGeom prst="rect">
            <a:avLst/>
          </a:prstGeo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Lst>
  <p:hf sldNum="0"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33.xml"/><Relationship Id="rId7" Type="http://schemas.openxmlformats.org/officeDocument/2006/relationships/slide" Target="slide49.xml"/><Relationship Id="rId2" Type="http://schemas.openxmlformats.org/officeDocument/2006/relationships/slide" Target="slide26.xml"/><Relationship Id="rId1" Type="http://schemas.openxmlformats.org/officeDocument/2006/relationships/slideLayout" Target="../slideLayouts/slideLayout1.xml"/><Relationship Id="rId6" Type="http://schemas.openxmlformats.org/officeDocument/2006/relationships/slide" Target="slide57.xml"/><Relationship Id="rId5" Type="http://schemas.openxmlformats.org/officeDocument/2006/relationships/slide" Target="slide5.xml"/><Relationship Id="rId4" Type="http://schemas.openxmlformats.org/officeDocument/2006/relationships/slide" Target="slide6.xml"/></Relationships>
</file>

<file path=ppt/slides/_rels/slide10.xml.rels><?xml version="1.0" encoding="UTF-8" standalone="yes"?>
<Relationships xmlns="http://schemas.openxmlformats.org/package/2006/relationships"><Relationship Id="rId3" Type="http://schemas.openxmlformats.org/officeDocument/2006/relationships/slide" Target="slide33.xml"/><Relationship Id="rId7" Type="http://schemas.openxmlformats.org/officeDocument/2006/relationships/slide" Target="slide49.xml"/><Relationship Id="rId2" Type="http://schemas.openxmlformats.org/officeDocument/2006/relationships/slide" Target="slide26.xml"/><Relationship Id="rId1" Type="http://schemas.openxmlformats.org/officeDocument/2006/relationships/slideLayout" Target="../slideLayouts/slideLayout2.xml"/><Relationship Id="rId6" Type="http://schemas.openxmlformats.org/officeDocument/2006/relationships/slide" Target="slide57.xml"/><Relationship Id="rId5" Type="http://schemas.openxmlformats.org/officeDocument/2006/relationships/slide" Target="slide5.xml"/><Relationship Id="rId4" Type="http://schemas.openxmlformats.org/officeDocument/2006/relationships/slide" Target="slide6.xml"/></Relationships>
</file>

<file path=ppt/slides/_rels/slide11.xml.rels><?xml version="1.0" encoding="UTF-8" standalone="yes"?>
<Relationships xmlns="http://schemas.openxmlformats.org/package/2006/relationships"><Relationship Id="rId3" Type="http://schemas.openxmlformats.org/officeDocument/2006/relationships/slide" Target="slide33.xml"/><Relationship Id="rId7" Type="http://schemas.openxmlformats.org/officeDocument/2006/relationships/slide" Target="slide49.xml"/><Relationship Id="rId2" Type="http://schemas.openxmlformats.org/officeDocument/2006/relationships/slide" Target="slide35.xml"/><Relationship Id="rId1" Type="http://schemas.openxmlformats.org/officeDocument/2006/relationships/slideLayout" Target="../slideLayouts/slideLayout2.xml"/><Relationship Id="rId6" Type="http://schemas.openxmlformats.org/officeDocument/2006/relationships/slide" Target="slide57.xml"/><Relationship Id="rId5" Type="http://schemas.openxmlformats.org/officeDocument/2006/relationships/slide" Target="slide5.xml"/><Relationship Id="rId4" Type="http://schemas.openxmlformats.org/officeDocument/2006/relationships/slide" Target="slide6.xml"/></Relationships>
</file>

<file path=ppt/slides/_rels/slide12.xml.rels><?xml version="1.0" encoding="UTF-8" standalone="yes"?>
<Relationships xmlns="http://schemas.openxmlformats.org/package/2006/relationships"><Relationship Id="rId3" Type="http://schemas.openxmlformats.org/officeDocument/2006/relationships/slide" Target="slide33.xml"/><Relationship Id="rId7" Type="http://schemas.openxmlformats.org/officeDocument/2006/relationships/slide" Target="slide49.xml"/><Relationship Id="rId2" Type="http://schemas.openxmlformats.org/officeDocument/2006/relationships/slide" Target="slide35.xml"/><Relationship Id="rId1" Type="http://schemas.openxmlformats.org/officeDocument/2006/relationships/slideLayout" Target="../slideLayouts/slideLayout2.xml"/><Relationship Id="rId6" Type="http://schemas.openxmlformats.org/officeDocument/2006/relationships/slide" Target="slide57.xml"/><Relationship Id="rId5" Type="http://schemas.openxmlformats.org/officeDocument/2006/relationships/slide" Target="slide5.xml"/><Relationship Id="rId4" Type="http://schemas.openxmlformats.org/officeDocument/2006/relationships/slide" Target="slide6.xml"/></Relationships>
</file>

<file path=ppt/slides/_rels/slide13.xml.rels><?xml version="1.0" encoding="UTF-8" standalone="yes"?>
<Relationships xmlns="http://schemas.openxmlformats.org/package/2006/relationships"><Relationship Id="rId8" Type="http://schemas.openxmlformats.org/officeDocument/2006/relationships/slide" Target="slide49.xml"/><Relationship Id="rId3" Type="http://schemas.openxmlformats.org/officeDocument/2006/relationships/slide" Target="slide26.xml"/><Relationship Id="rId7" Type="http://schemas.openxmlformats.org/officeDocument/2006/relationships/slide" Target="slide57.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slide" Target="slide6.xml"/><Relationship Id="rId4" Type="http://schemas.openxmlformats.org/officeDocument/2006/relationships/slide" Target="slide33.xml"/></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 Target="slide33.xml"/><Relationship Id="rId7" Type="http://schemas.openxmlformats.org/officeDocument/2006/relationships/slide" Target="slide49.xml"/><Relationship Id="rId2" Type="http://schemas.openxmlformats.org/officeDocument/2006/relationships/slide" Target="slide35.xml"/><Relationship Id="rId1" Type="http://schemas.openxmlformats.org/officeDocument/2006/relationships/slideLayout" Target="../slideLayouts/slideLayout2.xml"/><Relationship Id="rId6" Type="http://schemas.openxmlformats.org/officeDocument/2006/relationships/slide" Target="slide57.xml"/><Relationship Id="rId5" Type="http://schemas.openxmlformats.org/officeDocument/2006/relationships/slide" Target="slide5.xml"/><Relationship Id="rId4" Type="http://schemas.openxmlformats.org/officeDocument/2006/relationships/slide" Target="slide6.xml"/></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33.xml"/><Relationship Id="rId7" Type="http://schemas.openxmlformats.org/officeDocument/2006/relationships/slide" Target="slide49.xml"/><Relationship Id="rId2" Type="http://schemas.openxmlformats.org/officeDocument/2006/relationships/slide" Target="slide35.xml"/><Relationship Id="rId1" Type="http://schemas.openxmlformats.org/officeDocument/2006/relationships/slideLayout" Target="../slideLayouts/slideLayout2.xml"/><Relationship Id="rId6" Type="http://schemas.openxmlformats.org/officeDocument/2006/relationships/slide" Target="slide57.xml"/><Relationship Id="rId5" Type="http://schemas.openxmlformats.org/officeDocument/2006/relationships/slide" Target="slide5.xml"/><Relationship Id="rId4" Type="http://schemas.openxmlformats.org/officeDocument/2006/relationships/slide" Target="slide6.xml"/></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33.xml"/><Relationship Id="rId7" Type="http://schemas.openxmlformats.org/officeDocument/2006/relationships/slide" Target="slide49.xml"/><Relationship Id="rId2" Type="http://schemas.openxmlformats.org/officeDocument/2006/relationships/slide" Target="slide35.xml"/><Relationship Id="rId1" Type="http://schemas.openxmlformats.org/officeDocument/2006/relationships/slideLayout" Target="../slideLayouts/slideLayout2.xml"/><Relationship Id="rId6" Type="http://schemas.openxmlformats.org/officeDocument/2006/relationships/slide" Target="slide57.xml"/><Relationship Id="rId5" Type="http://schemas.openxmlformats.org/officeDocument/2006/relationships/slide" Target="slide5.xml"/><Relationship Id="rId4" Type="http://schemas.openxmlformats.org/officeDocument/2006/relationships/slide" Target="slide6.xml"/></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33.xml"/><Relationship Id="rId7" Type="http://schemas.openxmlformats.org/officeDocument/2006/relationships/slide" Target="slide49.xml"/><Relationship Id="rId2" Type="http://schemas.openxmlformats.org/officeDocument/2006/relationships/slide" Target="slide35.xml"/><Relationship Id="rId1" Type="http://schemas.openxmlformats.org/officeDocument/2006/relationships/slideLayout" Target="../slideLayouts/slideLayout2.xml"/><Relationship Id="rId6" Type="http://schemas.openxmlformats.org/officeDocument/2006/relationships/slide" Target="slide57.xml"/><Relationship Id="rId5" Type="http://schemas.openxmlformats.org/officeDocument/2006/relationships/slide" Target="slide5.xml"/><Relationship Id="rId4" Type="http://schemas.openxmlformats.org/officeDocument/2006/relationships/slide" Target="slide6.xml"/></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 Target="slide33.xml"/><Relationship Id="rId7" Type="http://schemas.openxmlformats.org/officeDocument/2006/relationships/slide" Target="slide49.xml"/><Relationship Id="rId2" Type="http://schemas.openxmlformats.org/officeDocument/2006/relationships/slide" Target="slide35.xml"/><Relationship Id="rId1" Type="http://schemas.openxmlformats.org/officeDocument/2006/relationships/slideLayout" Target="../slideLayouts/slideLayout2.xml"/><Relationship Id="rId6" Type="http://schemas.openxmlformats.org/officeDocument/2006/relationships/slide" Target="slide57.xml"/><Relationship Id="rId5" Type="http://schemas.openxmlformats.org/officeDocument/2006/relationships/slide" Target="slide5.xml"/><Relationship Id="rId4" Type="http://schemas.openxmlformats.org/officeDocument/2006/relationships/slide" Target="slide6.xml"/></Relationships>
</file>

<file path=ppt/slides/_rels/slide19.xml.rels><?xml version="1.0" encoding="UTF-8" standalone="yes"?>
<Relationships xmlns="http://schemas.openxmlformats.org/package/2006/relationships"><Relationship Id="rId3" Type="http://schemas.openxmlformats.org/officeDocument/2006/relationships/slide" Target="slide33.xml"/><Relationship Id="rId7" Type="http://schemas.openxmlformats.org/officeDocument/2006/relationships/slide" Target="slide49.xml"/><Relationship Id="rId2" Type="http://schemas.openxmlformats.org/officeDocument/2006/relationships/slide" Target="slide35.xml"/><Relationship Id="rId1" Type="http://schemas.openxmlformats.org/officeDocument/2006/relationships/slideLayout" Target="../slideLayouts/slideLayout2.xml"/><Relationship Id="rId6" Type="http://schemas.openxmlformats.org/officeDocument/2006/relationships/slide" Target="slide57.xml"/><Relationship Id="rId5" Type="http://schemas.openxmlformats.org/officeDocument/2006/relationships/slide" Target="slide5.xml"/><Relationship Id="rId4" Type="http://schemas.openxmlformats.org/officeDocument/2006/relationships/slide" Target="slide6.xml"/></Relationships>
</file>

<file path=ppt/slides/_rels/slide2.xml.rels><?xml version="1.0" encoding="UTF-8" standalone="yes"?>
<Relationships xmlns="http://schemas.openxmlformats.org/package/2006/relationships"><Relationship Id="rId8" Type="http://schemas.openxmlformats.org/officeDocument/2006/relationships/hyperlink" Target="https://www.rcoa.ac.uk/nap4" TargetMode="External"/><Relationship Id="rId3" Type="http://schemas.openxmlformats.org/officeDocument/2006/relationships/slide" Target="slide33.xml"/><Relationship Id="rId7" Type="http://schemas.openxmlformats.org/officeDocument/2006/relationships/slide" Target="slide49.xml"/><Relationship Id="rId2" Type="http://schemas.openxmlformats.org/officeDocument/2006/relationships/slide" Target="slide26.xml"/><Relationship Id="rId1" Type="http://schemas.openxmlformats.org/officeDocument/2006/relationships/slideLayout" Target="../slideLayouts/slideLayout2.xml"/><Relationship Id="rId6" Type="http://schemas.openxmlformats.org/officeDocument/2006/relationships/slide" Target="slide57.xml"/><Relationship Id="rId5" Type="http://schemas.openxmlformats.org/officeDocument/2006/relationships/slide" Target="slide5.xml"/><Relationship Id="rId4" Type="http://schemas.openxmlformats.org/officeDocument/2006/relationships/slide" Target="slide6.xml"/><Relationship Id="rId9" Type="http://schemas.openxmlformats.org/officeDocument/2006/relationships/hyperlink" Target="http://www.rcoa.ac.uk/nap4" TargetMode="External"/></Relationships>
</file>

<file path=ppt/slides/_rels/slide20.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slide" Target="slide29.xml"/><Relationship Id="rId7" Type="http://schemas.openxmlformats.org/officeDocument/2006/relationships/slide" Target="slide6.xml"/><Relationship Id="rId2" Type="http://schemas.openxmlformats.org/officeDocument/2006/relationships/slide" Target="slide26.xml"/><Relationship Id="rId1" Type="http://schemas.openxmlformats.org/officeDocument/2006/relationships/slideLayout" Target="../slideLayouts/slideLayout2.xml"/><Relationship Id="rId6" Type="http://schemas.openxmlformats.org/officeDocument/2006/relationships/slide" Target="slide33.xml"/><Relationship Id="rId11" Type="http://schemas.openxmlformats.org/officeDocument/2006/relationships/slide" Target="slide24.xml"/><Relationship Id="rId5" Type="http://schemas.openxmlformats.org/officeDocument/2006/relationships/slide" Target="slide25.xml"/><Relationship Id="rId10" Type="http://schemas.openxmlformats.org/officeDocument/2006/relationships/slide" Target="slide49.xml"/><Relationship Id="rId4" Type="http://schemas.openxmlformats.org/officeDocument/2006/relationships/slide" Target="slide32.xml"/><Relationship Id="rId9" Type="http://schemas.openxmlformats.org/officeDocument/2006/relationships/slide" Target="slide57.xml"/></Relationships>
</file>

<file path=ppt/slides/_rels/slide21.xml.rels><?xml version="1.0" encoding="UTF-8" standalone="yes"?>
<Relationships xmlns="http://schemas.openxmlformats.org/package/2006/relationships"><Relationship Id="rId3" Type="http://schemas.openxmlformats.org/officeDocument/2006/relationships/slide" Target="slide33.xml"/><Relationship Id="rId7" Type="http://schemas.openxmlformats.org/officeDocument/2006/relationships/slide" Target="slide49.xml"/><Relationship Id="rId2" Type="http://schemas.openxmlformats.org/officeDocument/2006/relationships/slide" Target="slide26.xml"/><Relationship Id="rId1" Type="http://schemas.openxmlformats.org/officeDocument/2006/relationships/slideLayout" Target="../slideLayouts/slideLayout2.xml"/><Relationship Id="rId6" Type="http://schemas.openxmlformats.org/officeDocument/2006/relationships/slide" Target="slide57.xml"/><Relationship Id="rId5" Type="http://schemas.openxmlformats.org/officeDocument/2006/relationships/slide" Target="slide5.xml"/><Relationship Id="rId4" Type="http://schemas.openxmlformats.org/officeDocument/2006/relationships/slide" Target="slide6.xml"/></Relationships>
</file>

<file path=ppt/slides/_rels/slide2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 Target="slide33.xml"/><Relationship Id="rId7" Type="http://schemas.openxmlformats.org/officeDocument/2006/relationships/slide" Target="slide49.xml"/><Relationship Id="rId2" Type="http://schemas.openxmlformats.org/officeDocument/2006/relationships/slide" Target="slide26.xml"/><Relationship Id="rId1" Type="http://schemas.openxmlformats.org/officeDocument/2006/relationships/slideLayout" Target="../slideLayouts/slideLayout2.xml"/><Relationship Id="rId6" Type="http://schemas.openxmlformats.org/officeDocument/2006/relationships/slide" Target="slide57.xml"/><Relationship Id="rId5" Type="http://schemas.openxmlformats.org/officeDocument/2006/relationships/slide" Target="slide5.xml"/><Relationship Id="rId4" Type="http://schemas.openxmlformats.org/officeDocument/2006/relationships/slide" Target="slide6.xml"/></Relationships>
</file>

<file path=ppt/slides/_rels/slide23.xml.rels><?xml version="1.0" encoding="UTF-8" standalone="yes"?>
<Relationships xmlns="http://schemas.openxmlformats.org/package/2006/relationships"><Relationship Id="rId3" Type="http://schemas.openxmlformats.org/officeDocument/2006/relationships/slide" Target="slide35.xml"/><Relationship Id="rId7" Type="http://schemas.openxmlformats.org/officeDocument/2006/relationships/slide" Target="slide49.xml"/><Relationship Id="rId2"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slide" Target="slide57.xml"/><Relationship Id="rId5" Type="http://schemas.openxmlformats.org/officeDocument/2006/relationships/slide" Target="slide6.xml"/><Relationship Id="rId4" Type="http://schemas.openxmlformats.org/officeDocument/2006/relationships/slide" Target="slide33.xml"/></Relationships>
</file>

<file path=ppt/slides/_rels/slide24.xml.rels><?xml version="1.0" encoding="UTF-8" standalone="yes"?>
<Relationships xmlns="http://schemas.openxmlformats.org/package/2006/relationships"><Relationship Id="rId3" Type="http://schemas.openxmlformats.org/officeDocument/2006/relationships/slide" Target="slide33.xml"/><Relationship Id="rId7" Type="http://schemas.openxmlformats.org/officeDocument/2006/relationships/slide" Target="slide49.xml"/><Relationship Id="rId2" Type="http://schemas.openxmlformats.org/officeDocument/2006/relationships/slide" Target="slide26.xml"/><Relationship Id="rId1" Type="http://schemas.openxmlformats.org/officeDocument/2006/relationships/slideLayout" Target="../slideLayouts/slideLayout2.xml"/><Relationship Id="rId6" Type="http://schemas.openxmlformats.org/officeDocument/2006/relationships/slide" Target="slide57.xml"/><Relationship Id="rId5" Type="http://schemas.openxmlformats.org/officeDocument/2006/relationships/slide" Target="slide5.xml"/><Relationship Id="rId4" Type="http://schemas.openxmlformats.org/officeDocument/2006/relationships/slide" Target="slide6.xml"/></Relationships>
</file>

<file path=ppt/slides/_rels/slide2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 Target="slide33.xml"/><Relationship Id="rId7" Type="http://schemas.openxmlformats.org/officeDocument/2006/relationships/slide" Target="slide49.xml"/><Relationship Id="rId2" Type="http://schemas.openxmlformats.org/officeDocument/2006/relationships/slide" Target="slide26.xml"/><Relationship Id="rId1" Type="http://schemas.openxmlformats.org/officeDocument/2006/relationships/slideLayout" Target="../slideLayouts/slideLayout2.xml"/><Relationship Id="rId6" Type="http://schemas.openxmlformats.org/officeDocument/2006/relationships/slide" Target="slide57.xml"/><Relationship Id="rId5" Type="http://schemas.openxmlformats.org/officeDocument/2006/relationships/slide" Target="slide5.xml"/><Relationship Id="rId4" Type="http://schemas.openxmlformats.org/officeDocument/2006/relationships/slide" Target="slide6.xml"/></Relationships>
</file>

<file path=ppt/slides/_rels/slide26.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slide" Target="slide33.xml"/><Relationship Id="rId7" Type="http://schemas.openxmlformats.org/officeDocument/2006/relationships/slide" Target="slide49.xml"/><Relationship Id="rId2" Type="http://schemas.openxmlformats.org/officeDocument/2006/relationships/slide" Target="slide26.xml"/><Relationship Id="rId1" Type="http://schemas.openxmlformats.org/officeDocument/2006/relationships/slideLayout" Target="../slideLayouts/slideLayout2.xml"/><Relationship Id="rId6" Type="http://schemas.openxmlformats.org/officeDocument/2006/relationships/slide" Target="slide57.xml"/><Relationship Id="rId5" Type="http://schemas.openxmlformats.org/officeDocument/2006/relationships/slide" Target="slide5.xml"/><Relationship Id="rId10" Type="http://schemas.openxmlformats.org/officeDocument/2006/relationships/slide" Target="slide28.xml"/><Relationship Id="rId4" Type="http://schemas.openxmlformats.org/officeDocument/2006/relationships/slide" Target="slide6.xml"/><Relationship Id="rId9" Type="http://schemas.openxmlformats.org/officeDocument/2006/relationships/slide" Target="slide27.xml"/></Relationships>
</file>

<file path=ppt/slides/_rels/slide27.xml.rels><?xml version="1.0" encoding="UTF-8" standalone="yes"?>
<Relationships xmlns="http://schemas.openxmlformats.org/package/2006/relationships"><Relationship Id="rId3" Type="http://schemas.openxmlformats.org/officeDocument/2006/relationships/slide" Target="slide33.xml"/><Relationship Id="rId7" Type="http://schemas.openxmlformats.org/officeDocument/2006/relationships/slide" Target="slide49.xml"/><Relationship Id="rId2" Type="http://schemas.openxmlformats.org/officeDocument/2006/relationships/slide" Target="slide26.xml"/><Relationship Id="rId1" Type="http://schemas.openxmlformats.org/officeDocument/2006/relationships/slideLayout" Target="../slideLayouts/slideLayout2.xml"/><Relationship Id="rId6" Type="http://schemas.openxmlformats.org/officeDocument/2006/relationships/slide" Target="slide57.xml"/><Relationship Id="rId5" Type="http://schemas.openxmlformats.org/officeDocument/2006/relationships/slide" Target="slide5.xml"/><Relationship Id="rId4" Type="http://schemas.openxmlformats.org/officeDocument/2006/relationships/slide" Target="slide6.xml"/></Relationships>
</file>

<file path=ppt/slides/_rels/slide28.xml.rels><?xml version="1.0" encoding="UTF-8" standalone="yes"?>
<Relationships xmlns="http://schemas.openxmlformats.org/package/2006/relationships"><Relationship Id="rId3" Type="http://schemas.openxmlformats.org/officeDocument/2006/relationships/slide" Target="slide33.xml"/><Relationship Id="rId7" Type="http://schemas.openxmlformats.org/officeDocument/2006/relationships/slide" Target="slide49.xml"/><Relationship Id="rId2" Type="http://schemas.openxmlformats.org/officeDocument/2006/relationships/slide" Target="slide26.xml"/><Relationship Id="rId1" Type="http://schemas.openxmlformats.org/officeDocument/2006/relationships/slideLayout" Target="../slideLayouts/slideLayout2.xml"/><Relationship Id="rId6" Type="http://schemas.openxmlformats.org/officeDocument/2006/relationships/slide" Target="slide57.xml"/><Relationship Id="rId5" Type="http://schemas.openxmlformats.org/officeDocument/2006/relationships/slide" Target="slide5.xml"/><Relationship Id="rId4" Type="http://schemas.openxmlformats.org/officeDocument/2006/relationships/slide" Target="slide6.xml"/></Relationships>
</file>

<file path=ppt/slides/_rels/slide29.xml.rels><?xml version="1.0" encoding="UTF-8" standalone="yes"?>
<Relationships xmlns="http://schemas.openxmlformats.org/package/2006/relationships"><Relationship Id="rId8" Type="http://schemas.openxmlformats.org/officeDocument/2006/relationships/slide" Target="slide20.xml"/><Relationship Id="rId3" Type="http://schemas.openxmlformats.org/officeDocument/2006/relationships/slide" Target="slide33.xml"/><Relationship Id="rId7" Type="http://schemas.openxmlformats.org/officeDocument/2006/relationships/slide" Target="slide49.xml"/><Relationship Id="rId2" Type="http://schemas.openxmlformats.org/officeDocument/2006/relationships/slide" Target="slide26.xml"/><Relationship Id="rId1" Type="http://schemas.openxmlformats.org/officeDocument/2006/relationships/slideLayout" Target="../slideLayouts/slideLayout2.xml"/><Relationship Id="rId6" Type="http://schemas.openxmlformats.org/officeDocument/2006/relationships/slide" Target="slide57.xml"/><Relationship Id="rId5" Type="http://schemas.openxmlformats.org/officeDocument/2006/relationships/slide" Target="slide5.xml"/><Relationship Id="rId10" Type="http://schemas.openxmlformats.org/officeDocument/2006/relationships/slide" Target="slide31.xml"/><Relationship Id="rId4" Type="http://schemas.openxmlformats.org/officeDocument/2006/relationships/slide" Target="slide6.xml"/><Relationship Id="rId9" Type="http://schemas.openxmlformats.org/officeDocument/2006/relationships/slide" Target="slide30.xml"/></Relationships>
</file>

<file path=ppt/slides/_rels/slide3.xml.rels><?xml version="1.0" encoding="UTF-8" standalone="yes"?>
<Relationships xmlns="http://schemas.openxmlformats.org/package/2006/relationships"><Relationship Id="rId3" Type="http://schemas.openxmlformats.org/officeDocument/2006/relationships/slide" Target="slide33.xml"/><Relationship Id="rId7" Type="http://schemas.openxmlformats.org/officeDocument/2006/relationships/slide" Target="slide49.xml"/><Relationship Id="rId2" Type="http://schemas.openxmlformats.org/officeDocument/2006/relationships/slide" Target="slide26.xml"/><Relationship Id="rId1" Type="http://schemas.openxmlformats.org/officeDocument/2006/relationships/slideLayout" Target="../slideLayouts/slideLayout2.xml"/><Relationship Id="rId6" Type="http://schemas.openxmlformats.org/officeDocument/2006/relationships/slide" Target="slide57.xml"/><Relationship Id="rId5" Type="http://schemas.openxmlformats.org/officeDocument/2006/relationships/slide" Target="slide5.xml"/><Relationship Id="rId4" Type="http://schemas.openxmlformats.org/officeDocument/2006/relationships/slide" Target="slide6.xml"/></Relationships>
</file>

<file path=ppt/slides/_rels/slide30.xml.rels><?xml version="1.0" encoding="UTF-8" standalone="yes"?>
<Relationships xmlns="http://schemas.openxmlformats.org/package/2006/relationships"><Relationship Id="rId3" Type="http://schemas.openxmlformats.org/officeDocument/2006/relationships/slide" Target="slide33.xml"/><Relationship Id="rId7" Type="http://schemas.openxmlformats.org/officeDocument/2006/relationships/slide" Target="slide49.xml"/><Relationship Id="rId2" Type="http://schemas.openxmlformats.org/officeDocument/2006/relationships/slide" Target="slide26.xml"/><Relationship Id="rId1" Type="http://schemas.openxmlformats.org/officeDocument/2006/relationships/slideLayout" Target="../slideLayouts/slideLayout2.xml"/><Relationship Id="rId6" Type="http://schemas.openxmlformats.org/officeDocument/2006/relationships/slide" Target="slide57.xml"/><Relationship Id="rId5" Type="http://schemas.openxmlformats.org/officeDocument/2006/relationships/slide" Target="slide5.xml"/><Relationship Id="rId4" Type="http://schemas.openxmlformats.org/officeDocument/2006/relationships/slide" Target="slide6.xml"/></Relationships>
</file>

<file path=ppt/slides/_rels/slide31.xml.rels><?xml version="1.0" encoding="UTF-8" standalone="yes"?>
<Relationships xmlns="http://schemas.openxmlformats.org/package/2006/relationships"><Relationship Id="rId3" Type="http://schemas.openxmlformats.org/officeDocument/2006/relationships/slide" Target="slide33.xml"/><Relationship Id="rId7" Type="http://schemas.openxmlformats.org/officeDocument/2006/relationships/slide" Target="slide49.xml"/><Relationship Id="rId2" Type="http://schemas.openxmlformats.org/officeDocument/2006/relationships/slide" Target="slide26.xml"/><Relationship Id="rId1" Type="http://schemas.openxmlformats.org/officeDocument/2006/relationships/slideLayout" Target="../slideLayouts/slideLayout2.xml"/><Relationship Id="rId6" Type="http://schemas.openxmlformats.org/officeDocument/2006/relationships/slide" Target="slide57.xml"/><Relationship Id="rId5" Type="http://schemas.openxmlformats.org/officeDocument/2006/relationships/slide" Target="slide5.xml"/><Relationship Id="rId4" Type="http://schemas.openxmlformats.org/officeDocument/2006/relationships/slide" Target="slide6.xml"/></Relationships>
</file>

<file path=ppt/slides/_rels/slide32.xml.rels><?xml version="1.0" encoding="UTF-8" standalone="yes"?>
<Relationships xmlns="http://schemas.openxmlformats.org/package/2006/relationships"><Relationship Id="rId3" Type="http://schemas.openxmlformats.org/officeDocument/2006/relationships/slide" Target="slide33.xml"/><Relationship Id="rId7" Type="http://schemas.openxmlformats.org/officeDocument/2006/relationships/slide" Target="slide49.xml"/><Relationship Id="rId2" Type="http://schemas.openxmlformats.org/officeDocument/2006/relationships/slide" Target="slide26.xml"/><Relationship Id="rId1" Type="http://schemas.openxmlformats.org/officeDocument/2006/relationships/slideLayout" Target="../slideLayouts/slideLayout2.xml"/><Relationship Id="rId6" Type="http://schemas.openxmlformats.org/officeDocument/2006/relationships/slide" Target="slide57.xml"/><Relationship Id="rId5" Type="http://schemas.openxmlformats.org/officeDocument/2006/relationships/slide" Target="slide5.xml"/><Relationship Id="rId4" Type="http://schemas.openxmlformats.org/officeDocument/2006/relationships/slide" Target="slide6.xml"/></Relationships>
</file>

<file path=ppt/slides/_rels/slide33.xml.rels><?xml version="1.0" encoding="UTF-8" standalone="yes"?>
<Relationships xmlns="http://schemas.openxmlformats.org/package/2006/relationships"><Relationship Id="rId3" Type="http://schemas.openxmlformats.org/officeDocument/2006/relationships/slide" Target="slide33.xml"/><Relationship Id="rId7" Type="http://schemas.openxmlformats.org/officeDocument/2006/relationships/slide" Target="slide49.xml"/><Relationship Id="rId2" Type="http://schemas.openxmlformats.org/officeDocument/2006/relationships/slide" Target="slide26.xml"/><Relationship Id="rId1" Type="http://schemas.openxmlformats.org/officeDocument/2006/relationships/slideLayout" Target="../slideLayouts/slideLayout1.xml"/><Relationship Id="rId6" Type="http://schemas.openxmlformats.org/officeDocument/2006/relationships/slide" Target="slide57.xml"/><Relationship Id="rId5" Type="http://schemas.openxmlformats.org/officeDocument/2006/relationships/slide" Target="slide5.xml"/><Relationship Id="rId4" Type="http://schemas.openxmlformats.org/officeDocument/2006/relationships/slide" Target="slide6.xml"/></Relationships>
</file>

<file path=ppt/slides/_rels/slide34.xml.rels><?xml version="1.0" encoding="UTF-8" standalone="yes"?>
<Relationships xmlns="http://schemas.openxmlformats.org/package/2006/relationships"><Relationship Id="rId3" Type="http://schemas.openxmlformats.org/officeDocument/2006/relationships/slide" Target="slide33.xml"/><Relationship Id="rId7" Type="http://schemas.openxmlformats.org/officeDocument/2006/relationships/slide" Target="slide49.xml"/><Relationship Id="rId2" Type="http://schemas.openxmlformats.org/officeDocument/2006/relationships/slide" Target="slide35.xml"/><Relationship Id="rId1" Type="http://schemas.openxmlformats.org/officeDocument/2006/relationships/slideLayout" Target="../slideLayouts/slideLayout2.xml"/><Relationship Id="rId6" Type="http://schemas.openxmlformats.org/officeDocument/2006/relationships/slide" Target="slide57.xml"/><Relationship Id="rId5" Type="http://schemas.openxmlformats.org/officeDocument/2006/relationships/slide" Target="slide5.xml"/><Relationship Id="rId4" Type="http://schemas.openxmlformats.org/officeDocument/2006/relationships/slide" Target="slide6.xml"/></Relationships>
</file>

<file path=ppt/slides/_rels/slide35.xml.rels><?xml version="1.0" encoding="UTF-8" standalone="yes"?>
<Relationships xmlns="http://schemas.openxmlformats.org/package/2006/relationships"><Relationship Id="rId3" Type="http://schemas.openxmlformats.org/officeDocument/2006/relationships/slide" Target="slide33.xml"/><Relationship Id="rId7" Type="http://schemas.openxmlformats.org/officeDocument/2006/relationships/slide" Target="slide49.xml"/><Relationship Id="rId2" Type="http://schemas.openxmlformats.org/officeDocument/2006/relationships/slide" Target="slide35.xml"/><Relationship Id="rId1" Type="http://schemas.openxmlformats.org/officeDocument/2006/relationships/slideLayout" Target="../slideLayouts/slideLayout2.xml"/><Relationship Id="rId6" Type="http://schemas.openxmlformats.org/officeDocument/2006/relationships/slide" Target="slide57.xml"/><Relationship Id="rId5" Type="http://schemas.openxmlformats.org/officeDocument/2006/relationships/slide" Target="slide5.xml"/><Relationship Id="rId4" Type="http://schemas.openxmlformats.org/officeDocument/2006/relationships/slide" Target="slide6.xml"/></Relationships>
</file>

<file path=ppt/slides/_rels/slide36.xml.rels><?xml version="1.0" encoding="UTF-8" standalone="yes"?>
<Relationships xmlns="http://schemas.openxmlformats.org/package/2006/relationships"><Relationship Id="rId3" Type="http://schemas.openxmlformats.org/officeDocument/2006/relationships/slide" Target="slide33.xml"/><Relationship Id="rId7" Type="http://schemas.openxmlformats.org/officeDocument/2006/relationships/slide" Target="slide49.xml"/><Relationship Id="rId2" Type="http://schemas.openxmlformats.org/officeDocument/2006/relationships/slide" Target="slide35.xml"/><Relationship Id="rId1" Type="http://schemas.openxmlformats.org/officeDocument/2006/relationships/slideLayout" Target="../slideLayouts/slideLayout2.xml"/><Relationship Id="rId6" Type="http://schemas.openxmlformats.org/officeDocument/2006/relationships/slide" Target="slide57.xml"/><Relationship Id="rId5" Type="http://schemas.openxmlformats.org/officeDocument/2006/relationships/slide" Target="slide5.xml"/><Relationship Id="rId4" Type="http://schemas.openxmlformats.org/officeDocument/2006/relationships/slide" Target="slide6.xml"/></Relationships>
</file>

<file path=ppt/slides/_rels/slide37.xml.rels><?xml version="1.0" encoding="UTF-8" standalone="yes"?>
<Relationships xmlns="http://schemas.openxmlformats.org/package/2006/relationships"><Relationship Id="rId3" Type="http://schemas.openxmlformats.org/officeDocument/2006/relationships/slide" Target="slide33.xml"/><Relationship Id="rId7" Type="http://schemas.openxmlformats.org/officeDocument/2006/relationships/slide" Target="slide49.xml"/><Relationship Id="rId2" Type="http://schemas.openxmlformats.org/officeDocument/2006/relationships/slide" Target="slide35.xml"/><Relationship Id="rId1" Type="http://schemas.openxmlformats.org/officeDocument/2006/relationships/slideLayout" Target="../slideLayouts/slideLayout2.xml"/><Relationship Id="rId6" Type="http://schemas.openxmlformats.org/officeDocument/2006/relationships/slide" Target="slide57.xml"/><Relationship Id="rId5" Type="http://schemas.openxmlformats.org/officeDocument/2006/relationships/slide" Target="slide5.xml"/><Relationship Id="rId4" Type="http://schemas.openxmlformats.org/officeDocument/2006/relationships/slide" Target="slide6.xml"/></Relationships>
</file>

<file path=ppt/slides/_rels/slide38.xml.rels><?xml version="1.0" encoding="UTF-8" standalone="yes"?>
<Relationships xmlns="http://schemas.openxmlformats.org/package/2006/relationships"><Relationship Id="rId3" Type="http://schemas.openxmlformats.org/officeDocument/2006/relationships/slide" Target="slide33.xml"/><Relationship Id="rId7" Type="http://schemas.openxmlformats.org/officeDocument/2006/relationships/slide" Target="slide49.xml"/><Relationship Id="rId2" Type="http://schemas.openxmlformats.org/officeDocument/2006/relationships/slide" Target="slide35.xml"/><Relationship Id="rId1" Type="http://schemas.openxmlformats.org/officeDocument/2006/relationships/slideLayout" Target="../slideLayouts/slideLayout2.xml"/><Relationship Id="rId6" Type="http://schemas.openxmlformats.org/officeDocument/2006/relationships/slide" Target="slide57.xml"/><Relationship Id="rId5" Type="http://schemas.openxmlformats.org/officeDocument/2006/relationships/slide" Target="slide5.xml"/><Relationship Id="rId4" Type="http://schemas.openxmlformats.org/officeDocument/2006/relationships/slide" Target="slide6.xml"/></Relationships>
</file>

<file path=ppt/slides/_rels/slide39.xml.rels><?xml version="1.0" encoding="UTF-8" standalone="yes"?>
<Relationships xmlns="http://schemas.openxmlformats.org/package/2006/relationships"><Relationship Id="rId3" Type="http://schemas.openxmlformats.org/officeDocument/2006/relationships/slide" Target="slide33.xml"/><Relationship Id="rId7" Type="http://schemas.openxmlformats.org/officeDocument/2006/relationships/slide" Target="slide49.xml"/><Relationship Id="rId2" Type="http://schemas.openxmlformats.org/officeDocument/2006/relationships/slide" Target="slide35.xml"/><Relationship Id="rId1" Type="http://schemas.openxmlformats.org/officeDocument/2006/relationships/slideLayout" Target="../slideLayouts/slideLayout2.xml"/><Relationship Id="rId6" Type="http://schemas.openxmlformats.org/officeDocument/2006/relationships/slide" Target="slide57.xml"/><Relationship Id="rId5" Type="http://schemas.openxmlformats.org/officeDocument/2006/relationships/slide" Target="slide5.xml"/><Relationship Id="rId4" Type="http://schemas.openxmlformats.org/officeDocument/2006/relationships/slide" Target="slide6.xml"/></Relationships>
</file>

<file path=ppt/slides/_rels/slide4.xml.rels><?xml version="1.0" encoding="UTF-8" standalone="yes"?>
<Relationships xmlns="http://schemas.openxmlformats.org/package/2006/relationships"><Relationship Id="rId3" Type="http://schemas.openxmlformats.org/officeDocument/2006/relationships/slide" Target="slide33.xml"/><Relationship Id="rId7" Type="http://schemas.openxmlformats.org/officeDocument/2006/relationships/slide" Target="slide49.xml"/><Relationship Id="rId2" Type="http://schemas.openxmlformats.org/officeDocument/2006/relationships/slide" Target="slide26.xml"/><Relationship Id="rId1" Type="http://schemas.openxmlformats.org/officeDocument/2006/relationships/slideLayout" Target="../slideLayouts/slideLayout2.xml"/><Relationship Id="rId6" Type="http://schemas.openxmlformats.org/officeDocument/2006/relationships/slide" Target="slide57.xml"/><Relationship Id="rId5" Type="http://schemas.openxmlformats.org/officeDocument/2006/relationships/slide" Target="slide5.xml"/><Relationship Id="rId4" Type="http://schemas.openxmlformats.org/officeDocument/2006/relationships/slide" Target="slide6.xml"/></Relationships>
</file>

<file path=ppt/slides/_rels/slide40.xml.rels><?xml version="1.0" encoding="UTF-8" standalone="yes"?>
<Relationships xmlns="http://schemas.openxmlformats.org/package/2006/relationships"><Relationship Id="rId3" Type="http://schemas.openxmlformats.org/officeDocument/2006/relationships/slide" Target="slide33.xml"/><Relationship Id="rId7" Type="http://schemas.openxmlformats.org/officeDocument/2006/relationships/slide" Target="slide49.xml"/><Relationship Id="rId2" Type="http://schemas.openxmlformats.org/officeDocument/2006/relationships/slide" Target="slide35.xml"/><Relationship Id="rId1" Type="http://schemas.openxmlformats.org/officeDocument/2006/relationships/slideLayout" Target="../slideLayouts/slideLayout2.xml"/><Relationship Id="rId6" Type="http://schemas.openxmlformats.org/officeDocument/2006/relationships/slide" Target="slide57.xml"/><Relationship Id="rId5" Type="http://schemas.openxmlformats.org/officeDocument/2006/relationships/slide" Target="slide5.xml"/><Relationship Id="rId4" Type="http://schemas.openxmlformats.org/officeDocument/2006/relationships/slide" Target="slide6.xml"/></Relationships>
</file>

<file path=ppt/slides/_rels/slide4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 Target="slide33.xml"/><Relationship Id="rId7" Type="http://schemas.openxmlformats.org/officeDocument/2006/relationships/slide" Target="slide49.xml"/><Relationship Id="rId2" Type="http://schemas.openxmlformats.org/officeDocument/2006/relationships/slide" Target="slide35.xml"/><Relationship Id="rId1" Type="http://schemas.openxmlformats.org/officeDocument/2006/relationships/slideLayout" Target="../slideLayouts/slideLayout2.xml"/><Relationship Id="rId6" Type="http://schemas.openxmlformats.org/officeDocument/2006/relationships/slide" Target="slide57.xml"/><Relationship Id="rId5" Type="http://schemas.openxmlformats.org/officeDocument/2006/relationships/slide" Target="slide5.xml"/><Relationship Id="rId4" Type="http://schemas.openxmlformats.org/officeDocument/2006/relationships/slide" Target="slide6.xml"/></Relationships>
</file>

<file path=ppt/slides/_rels/slide4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slide" Target="slide33.xml"/><Relationship Id="rId7" Type="http://schemas.openxmlformats.org/officeDocument/2006/relationships/slide" Target="slide49.xml"/><Relationship Id="rId2" Type="http://schemas.openxmlformats.org/officeDocument/2006/relationships/slide" Target="slide35.xml"/><Relationship Id="rId1" Type="http://schemas.openxmlformats.org/officeDocument/2006/relationships/slideLayout" Target="../slideLayouts/slideLayout2.xml"/><Relationship Id="rId6" Type="http://schemas.openxmlformats.org/officeDocument/2006/relationships/slide" Target="slide57.xml"/><Relationship Id="rId5" Type="http://schemas.openxmlformats.org/officeDocument/2006/relationships/slide" Target="slide5.xml"/><Relationship Id="rId4" Type="http://schemas.openxmlformats.org/officeDocument/2006/relationships/slide" Target="slide6.xml"/></Relationships>
</file>

<file path=ppt/slides/_rels/slide4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 Target="slide33.xml"/><Relationship Id="rId7" Type="http://schemas.openxmlformats.org/officeDocument/2006/relationships/slide" Target="slide49.xml"/><Relationship Id="rId2" Type="http://schemas.openxmlformats.org/officeDocument/2006/relationships/slide" Target="slide35.xml"/><Relationship Id="rId1" Type="http://schemas.openxmlformats.org/officeDocument/2006/relationships/slideLayout" Target="../slideLayouts/slideLayout2.xml"/><Relationship Id="rId6" Type="http://schemas.openxmlformats.org/officeDocument/2006/relationships/slide" Target="slide57.xml"/><Relationship Id="rId5" Type="http://schemas.openxmlformats.org/officeDocument/2006/relationships/slide" Target="slide5.xml"/><Relationship Id="rId4" Type="http://schemas.openxmlformats.org/officeDocument/2006/relationships/slide" Target="slide6.xml"/></Relationships>
</file>

<file path=ppt/slides/_rels/slide4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 Target="slide33.xml"/><Relationship Id="rId7" Type="http://schemas.openxmlformats.org/officeDocument/2006/relationships/slide" Target="slide49.xml"/><Relationship Id="rId2" Type="http://schemas.openxmlformats.org/officeDocument/2006/relationships/slide" Target="slide35.xml"/><Relationship Id="rId1" Type="http://schemas.openxmlformats.org/officeDocument/2006/relationships/slideLayout" Target="../slideLayouts/slideLayout2.xml"/><Relationship Id="rId6" Type="http://schemas.openxmlformats.org/officeDocument/2006/relationships/slide" Target="slide57.xml"/><Relationship Id="rId5" Type="http://schemas.openxmlformats.org/officeDocument/2006/relationships/slide" Target="slide5.xml"/><Relationship Id="rId4" Type="http://schemas.openxmlformats.org/officeDocument/2006/relationships/slide" Target="slide6.xml"/></Relationships>
</file>

<file path=ppt/slides/_rels/slide45.xml.rels><?xml version="1.0" encoding="UTF-8" standalone="yes"?>
<Relationships xmlns="http://schemas.openxmlformats.org/package/2006/relationships"><Relationship Id="rId3" Type="http://schemas.openxmlformats.org/officeDocument/2006/relationships/slide" Target="slide33.xml"/><Relationship Id="rId7" Type="http://schemas.openxmlformats.org/officeDocument/2006/relationships/slide" Target="slide49.xml"/><Relationship Id="rId2" Type="http://schemas.openxmlformats.org/officeDocument/2006/relationships/slide" Target="slide35.xml"/><Relationship Id="rId1" Type="http://schemas.openxmlformats.org/officeDocument/2006/relationships/slideLayout" Target="../slideLayouts/slideLayout2.xml"/><Relationship Id="rId6" Type="http://schemas.openxmlformats.org/officeDocument/2006/relationships/slide" Target="slide57.xml"/><Relationship Id="rId5" Type="http://schemas.openxmlformats.org/officeDocument/2006/relationships/slide" Target="slide5.xml"/><Relationship Id="rId4" Type="http://schemas.openxmlformats.org/officeDocument/2006/relationships/slide" Target="slide6.xml"/></Relationships>
</file>

<file path=ppt/slides/_rels/slide46.xml.rels><?xml version="1.0" encoding="UTF-8" standalone="yes"?>
<Relationships xmlns="http://schemas.openxmlformats.org/package/2006/relationships"><Relationship Id="rId8" Type="http://schemas.openxmlformats.org/officeDocument/2006/relationships/slide" Target="slide48.xml"/><Relationship Id="rId3" Type="http://schemas.openxmlformats.org/officeDocument/2006/relationships/slide" Target="slide33.xml"/><Relationship Id="rId7" Type="http://schemas.openxmlformats.org/officeDocument/2006/relationships/slide" Target="slide49.xml"/><Relationship Id="rId2" Type="http://schemas.openxmlformats.org/officeDocument/2006/relationships/slide" Target="slide35.xml"/><Relationship Id="rId1" Type="http://schemas.openxmlformats.org/officeDocument/2006/relationships/slideLayout" Target="../slideLayouts/slideLayout2.xml"/><Relationship Id="rId6" Type="http://schemas.openxmlformats.org/officeDocument/2006/relationships/slide" Target="slide57.xml"/><Relationship Id="rId5" Type="http://schemas.openxmlformats.org/officeDocument/2006/relationships/slide" Target="slide5.xml"/><Relationship Id="rId4" Type="http://schemas.openxmlformats.org/officeDocument/2006/relationships/slide" Target="slide6.xml"/></Relationships>
</file>

<file path=ppt/slides/_rels/slide47.xml.rels><?xml version="1.0" encoding="UTF-8" standalone="yes"?>
<Relationships xmlns="http://schemas.openxmlformats.org/package/2006/relationships"><Relationship Id="rId3" Type="http://schemas.openxmlformats.org/officeDocument/2006/relationships/slide" Target="slide33.xml"/><Relationship Id="rId7" Type="http://schemas.openxmlformats.org/officeDocument/2006/relationships/slide" Target="slide49.xml"/><Relationship Id="rId2" Type="http://schemas.openxmlformats.org/officeDocument/2006/relationships/slide" Target="slide35.xml"/><Relationship Id="rId1" Type="http://schemas.openxmlformats.org/officeDocument/2006/relationships/slideLayout" Target="../slideLayouts/slideLayout2.xml"/><Relationship Id="rId6" Type="http://schemas.openxmlformats.org/officeDocument/2006/relationships/slide" Target="slide57.xml"/><Relationship Id="rId5" Type="http://schemas.openxmlformats.org/officeDocument/2006/relationships/slide" Target="slide5.xml"/><Relationship Id="rId4" Type="http://schemas.openxmlformats.org/officeDocument/2006/relationships/slide" Target="slide6.xml"/></Relationships>
</file>

<file path=ppt/slides/_rels/slide48.xml.rels><?xml version="1.0" encoding="UTF-8" standalone="yes"?>
<Relationships xmlns="http://schemas.openxmlformats.org/package/2006/relationships"><Relationship Id="rId8" Type="http://schemas.openxmlformats.org/officeDocument/2006/relationships/slide" Target="slide49.xml"/><Relationship Id="rId3" Type="http://schemas.openxmlformats.org/officeDocument/2006/relationships/slide" Target="slide35.xml"/><Relationship Id="rId7" Type="http://schemas.openxmlformats.org/officeDocument/2006/relationships/slide" Target="slide57.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slide" Target="slide6.xml"/><Relationship Id="rId4" Type="http://schemas.openxmlformats.org/officeDocument/2006/relationships/slide" Target="slide33.xml"/><Relationship Id="rId9" Type="http://schemas.openxmlformats.org/officeDocument/2006/relationships/image" Target="../media/image15.emf"/></Relationships>
</file>

<file path=ppt/slides/_rels/slide49.xml.rels><?xml version="1.0" encoding="UTF-8" standalone="yes"?>
<Relationships xmlns="http://schemas.openxmlformats.org/package/2006/relationships"><Relationship Id="rId3" Type="http://schemas.openxmlformats.org/officeDocument/2006/relationships/slide" Target="slide33.xml"/><Relationship Id="rId7" Type="http://schemas.openxmlformats.org/officeDocument/2006/relationships/slide" Target="slide49.xml"/><Relationship Id="rId2" Type="http://schemas.openxmlformats.org/officeDocument/2006/relationships/slide" Target="slide26.xml"/><Relationship Id="rId1" Type="http://schemas.openxmlformats.org/officeDocument/2006/relationships/slideLayout" Target="../slideLayouts/slideLayout1.xml"/><Relationship Id="rId6" Type="http://schemas.openxmlformats.org/officeDocument/2006/relationships/slide" Target="slide57.xml"/><Relationship Id="rId5" Type="http://schemas.openxmlformats.org/officeDocument/2006/relationships/slide" Target="slide5.xml"/><Relationship Id="rId4" Type="http://schemas.openxmlformats.org/officeDocument/2006/relationships/slide" Target="slide6.xml"/></Relationships>
</file>

<file path=ppt/slides/_rels/slide5.xml.rels><?xml version="1.0" encoding="UTF-8" standalone="yes"?>
<Relationships xmlns="http://schemas.openxmlformats.org/package/2006/relationships"><Relationship Id="rId3" Type="http://schemas.openxmlformats.org/officeDocument/2006/relationships/slide" Target="slide33.xml"/><Relationship Id="rId7" Type="http://schemas.openxmlformats.org/officeDocument/2006/relationships/slide" Target="slide5.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26.xml"/><Relationship Id="rId5" Type="http://schemas.openxmlformats.org/officeDocument/2006/relationships/slide" Target="slide57.xml"/><Relationship Id="rId4" Type="http://schemas.openxmlformats.org/officeDocument/2006/relationships/slide" Target="slide49.xml"/></Relationships>
</file>

<file path=ppt/slides/_rels/slide50.xml.rels><?xml version="1.0" encoding="UTF-8" standalone="yes"?>
<Relationships xmlns="http://schemas.openxmlformats.org/package/2006/relationships"><Relationship Id="rId3" Type="http://schemas.openxmlformats.org/officeDocument/2006/relationships/slide" Target="slide33.xml"/><Relationship Id="rId7" Type="http://schemas.openxmlformats.org/officeDocument/2006/relationships/slide" Target="slide49.xml"/><Relationship Id="rId2" Type="http://schemas.openxmlformats.org/officeDocument/2006/relationships/slide" Target="slide35.xml"/><Relationship Id="rId1" Type="http://schemas.openxmlformats.org/officeDocument/2006/relationships/slideLayout" Target="../slideLayouts/slideLayout2.xml"/><Relationship Id="rId6" Type="http://schemas.openxmlformats.org/officeDocument/2006/relationships/slide" Target="slide57.xml"/><Relationship Id="rId5" Type="http://schemas.openxmlformats.org/officeDocument/2006/relationships/slide" Target="slide5.xml"/><Relationship Id="rId4" Type="http://schemas.openxmlformats.org/officeDocument/2006/relationships/slide" Target="slide6.xml"/></Relationships>
</file>

<file path=ppt/slides/_rels/slide51.xml.rels><?xml version="1.0" encoding="UTF-8" standalone="yes"?>
<Relationships xmlns="http://schemas.openxmlformats.org/package/2006/relationships"><Relationship Id="rId3" Type="http://schemas.openxmlformats.org/officeDocument/2006/relationships/slide" Target="slide33.xml"/><Relationship Id="rId7" Type="http://schemas.openxmlformats.org/officeDocument/2006/relationships/slide" Target="slide49.xml"/><Relationship Id="rId2" Type="http://schemas.openxmlformats.org/officeDocument/2006/relationships/slide" Target="slide35.xml"/><Relationship Id="rId1" Type="http://schemas.openxmlformats.org/officeDocument/2006/relationships/slideLayout" Target="../slideLayouts/slideLayout2.xml"/><Relationship Id="rId6" Type="http://schemas.openxmlformats.org/officeDocument/2006/relationships/slide" Target="slide57.xml"/><Relationship Id="rId5" Type="http://schemas.openxmlformats.org/officeDocument/2006/relationships/slide" Target="slide5.xml"/><Relationship Id="rId4" Type="http://schemas.openxmlformats.org/officeDocument/2006/relationships/slide" Target="slide6.xml"/></Relationships>
</file>

<file path=ppt/slides/_rels/slide52.xml.rels><?xml version="1.0" encoding="UTF-8" standalone="yes"?>
<Relationships xmlns="http://schemas.openxmlformats.org/package/2006/relationships"><Relationship Id="rId3" Type="http://schemas.openxmlformats.org/officeDocument/2006/relationships/slide" Target="slide33.xml"/><Relationship Id="rId7" Type="http://schemas.openxmlformats.org/officeDocument/2006/relationships/slide" Target="slide49.xml"/><Relationship Id="rId2" Type="http://schemas.openxmlformats.org/officeDocument/2006/relationships/slide" Target="slide35.xml"/><Relationship Id="rId1" Type="http://schemas.openxmlformats.org/officeDocument/2006/relationships/slideLayout" Target="../slideLayouts/slideLayout2.xml"/><Relationship Id="rId6" Type="http://schemas.openxmlformats.org/officeDocument/2006/relationships/slide" Target="slide57.xml"/><Relationship Id="rId5" Type="http://schemas.openxmlformats.org/officeDocument/2006/relationships/slide" Target="slide5.xml"/><Relationship Id="rId4" Type="http://schemas.openxmlformats.org/officeDocument/2006/relationships/slide" Target="slide6.xml"/></Relationships>
</file>

<file path=ppt/slides/_rels/slide53.xml.rels><?xml version="1.0" encoding="UTF-8" standalone="yes"?>
<Relationships xmlns="http://schemas.openxmlformats.org/package/2006/relationships"><Relationship Id="rId3" Type="http://schemas.openxmlformats.org/officeDocument/2006/relationships/slide" Target="slide33.xml"/><Relationship Id="rId7" Type="http://schemas.openxmlformats.org/officeDocument/2006/relationships/slide" Target="slide49.xml"/><Relationship Id="rId2" Type="http://schemas.openxmlformats.org/officeDocument/2006/relationships/slide" Target="slide35.xml"/><Relationship Id="rId1" Type="http://schemas.openxmlformats.org/officeDocument/2006/relationships/slideLayout" Target="../slideLayouts/slideLayout2.xml"/><Relationship Id="rId6" Type="http://schemas.openxmlformats.org/officeDocument/2006/relationships/slide" Target="slide57.xml"/><Relationship Id="rId5" Type="http://schemas.openxmlformats.org/officeDocument/2006/relationships/slide" Target="slide5.xml"/><Relationship Id="rId4" Type="http://schemas.openxmlformats.org/officeDocument/2006/relationships/slide" Target="slide6.xml"/></Relationships>
</file>

<file path=ppt/slides/_rels/slide5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slide" Target="slide33.xml"/><Relationship Id="rId7" Type="http://schemas.openxmlformats.org/officeDocument/2006/relationships/slide" Target="slide49.xml"/><Relationship Id="rId2" Type="http://schemas.openxmlformats.org/officeDocument/2006/relationships/slide" Target="slide35.xml"/><Relationship Id="rId1" Type="http://schemas.openxmlformats.org/officeDocument/2006/relationships/slideLayout" Target="../slideLayouts/slideLayout2.xml"/><Relationship Id="rId6" Type="http://schemas.openxmlformats.org/officeDocument/2006/relationships/slide" Target="slide57.xml"/><Relationship Id="rId5" Type="http://schemas.openxmlformats.org/officeDocument/2006/relationships/slide" Target="slide5.xml"/><Relationship Id="rId4" Type="http://schemas.openxmlformats.org/officeDocument/2006/relationships/slide" Target="slide6.xml"/></Relationships>
</file>

<file path=ppt/slides/_rels/slide55.xml.rels><?xml version="1.0" encoding="UTF-8" standalone="yes"?>
<Relationships xmlns="http://schemas.openxmlformats.org/package/2006/relationships"><Relationship Id="rId8" Type="http://schemas.openxmlformats.org/officeDocument/2006/relationships/slide" Target="slide49.xml"/><Relationship Id="rId3" Type="http://schemas.openxmlformats.org/officeDocument/2006/relationships/slide" Target="slide35.xml"/><Relationship Id="rId7" Type="http://schemas.openxmlformats.org/officeDocument/2006/relationships/slide" Target="slide57.xml"/><Relationship Id="rId2" Type="http://schemas.openxmlformats.org/officeDocument/2006/relationships/hyperlink" Target="https://www.youtube.com/watch?v=DuLPCAM6ZhA" TargetMode="External"/><Relationship Id="rId1"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slide" Target="slide6.xml"/><Relationship Id="rId4" Type="http://schemas.openxmlformats.org/officeDocument/2006/relationships/slide" Target="slide33.xml"/></Relationships>
</file>

<file path=ppt/slides/_rels/slide56.xml.rels><?xml version="1.0" encoding="UTF-8" standalone="yes"?>
<Relationships xmlns="http://schemas.openxmlformats.org/package/2006/relationships"><Relationship Id="rId3" Type="http://schemas.openxmlformats.org/officeDocument/2006/relationships/slide" Target="slide33.xml"/><Relationship Id="rId7" Type="http://schemas.openxmlformats.org/officeDocument/2006/relationships/slide" Target="slide49.xml"/><Relationship Id="rId2" Type="http://schemas.openxmlformats.org/officeDocument/2006/relationships/slide" Target="slide35.xml"/><Relationship Id="rId1" Type="http://schemas.openxmlformats.org/officeDocument/2006/relationships/slideLayout" Target="../slideLayouts/slideLayout2.xml"/><Relationship Id="rId6" Type="http://schemas.openxmlformats.org/officeDocument/2006/relationships/slide" Target="slide57.xml"/><Relationship Id="rId5" Type="http://schemas.openxmlformats.org/officeDocument/2006/relationships/slide" Target="slide5.xml"/><Relationship Id="rId4" Type="http://schemas.openxmlformats.org/officeDocument/2006/relationships/slide" Target="slide6.xml"/></Relationships>
</file>

<file path=ppt/slides/_rels/slide57.xml.rels><?xml version="1.0" encoding="UTF-8" standalone="yes"?>
<Relationships xmlns="http://schemas.openxmlformats.org/package/2006/relationships"><Relationship Id="rId3" Type="http://schemas.openxmlformats.org/officeDocument/2006/relationships/slide" Target="slide33.xml"/><Relationship Id="rId7" Type="http://schemas.openxmlformats.org/officeDocument/2006/relationships/slide" Target="slide49.xml"/><Relationship Id="rId2" Type="http://schemas.openxmlformats.org/officeDocument/2006/relationships/slide" Target="slide26.xml"/><Relationship Id="rId1" Type="http://schemas.openxmlformats.org/officeDocument/2006/relationships/slideLayout" Target="../slideLayouts/slideLayout1.xml"/><Relationship Id="rId6" Type="http://schemas.openxmlformats.org/officeDocument/2006/relationships/slide" Target="slide57.xml"/><Relationship Id="rId5" Type="http://schemas.openxmlformats.org/officeDocument/2006/relationships/slide" Target="slide5.xml"/><Relationship Id="rId4" Type="http://schemas.openxmlformats.org/officeDocument/2006/relationships/slide" Target="slide6.xml"/></Relationships>
</file>

<file path=ppt/slides/_rels/slide58.xml.rels><?xml version="1.0" encoding="UTF-8" standalone="yes"?>
<Relationships xmlns="http://schemas.openxmlformats.org/package/2006/relationships"><Relationship Id="rId3" Type="http://schemas.openxmlformats.org/officeDocument/2006/relationships/slide" Target="slide33.xml"/><Relationship Id="rId7" Type="http://schemas.openxmlformats.org/officeDocument/2006/relationships/slide" Target="slide49.xml"/><Relationship Id="rId2" Type="http://schemas.openxmlformats.org/officeDocument/2006/relationships/slide" Target="slide35.xml"/><Relationship Id="rId1" Type="http://schemas.openxmlformats.org/officeDocument/2006/relationships/slideLayout" Target="../slideLayouts/slideLayout2.xml"/><Relationship Id="rId6" Type="http://schemas.openxmlformats.org/officeDocument/2006/relationships/slide" Target="slide57.xml"/><Relationship Id="rId5" Type="http://schemas.openxmlformats.org/officeDocument/2006/relationships/slide" Target="slide5.xml"/><Relationship Id="rId4" Type="http://schemas.openxmlformats.org/officeDocument/2006/relationships/slide" Target="slide6.xml"/></Relationships>
</file>

<file path=ppt/slides/_rels/slide59.xml.rels><?xml version="1.0" encoding="UTF-8" standalone="yes"?>
<Relationships xmlns="http://schemas.openxmlformats.org/package/2006/relationships"><Relationship Id="rId3" Type="http://schemas.openxmlformats.org/officeDocument/2006/relationships/slide" Target="slide33.xml"/><Relationship Id="rId7" Type="http://schemas.openxmlformats.org/officeDocument/2006/relationships/slide" Target="slide49.xml"/><Relationship Id="rId2" Type="http://schemas.openxmlformats.org/officeDocument/2006/relationships/slide" Target="slide35.xml"/><Relationship Id="rId1" Type="http://schemas.openxmlformats.org/officeDocument/2006/relationships/slideLayout" Target="../slideLayouts/slideLayout2.xml"/><Relationship Id="rId6" Type="http://schemas.openxmlformats.org/officeDocument/2006/relationships/slide" Target="slide57.xml"/><Relationship Id="rId5" Type="http://schemas.openxmlformats.org/officeDocument/2006/relationships/slide" Target="slide5.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slide" Target="slide33.xml"/><Relationship Id="rId7" Type="http://schemas.openxmlformats.org/officeDocument/2006/relationships/slide" Target="slide49.xml"/><Relationship Id="rId2" Type="http://schemas.openxmlformats.org/officeDocument/2006/relationships/slide" Target="slide26.xml"/><Relationship Id="rId1" Type="http://schemas.openxmlformats.org/officeDocument/2006/relationships/slideLayout" Target="../slideLayouts/slideLayout1.xml"/><Relationship Id="rId6" Type="http://schemas.openxmlformats.org/officeDocument/2006/relationships/slide" Target="slide57.xml"/><Relationship Id="rId5" Type="http://schemas.openxmlformats.org/officeDocument/2006/relationships/slide" Target="slide5.xml"/><Relationship Id="rId4" Type="http://schemas.openxmlformats.org/officeDocument/2006/relationships/slide" Target="slide6.xml"/></Relationships>
</file>

<file path=ppt/slides/_rels/slide60.xml.rels><?xml version="1.0" encoding="UTF-8" standalone="yes"?>
<Relationships xmlns="http://schemas.openxmlformats.org/package/2006/relationships"><Relationship Id="rId3" Type="http://schemas.openxmlformats.org/officeDocument/2006/relationships/slide" Target="slide33.xml"/><Relationship Id="rId7" Type="http://schemas.openxmlformats.org/officeDocument/2006/relationships/slide" Target="slide49.xml"/><Relationship Id="rId2" Type="http://schemas.openxmlformats.org/officeDocument/2006/relationships/slide" Target="slide35.xml"/><Relationship Id="rId1" Type="http://schemas.openxmlformats.org/officeDocument/2006/relationships/slideLayout" Target="../slideLayouts/slideLayout2.xml"/><Relationship Id="rId6" Type="http://schemas.openxmlformats.org/officeDocument/2006/relationships/slide" Target="slide57.xml"/><Relationship Id="rId5" Type="http://schemas.openxmlformats.org/officeDocument/2006/relationships/slide" Target="slide5.xml"/><Relationship Id="rId4" Type="http://schemas.openxmlformats.org/officeDocument/2006/relationships/slide" Target="slide6.xml"/></Relationships>
</file>

<file path=ppt/slides/_rels/slide61.xml.rels><?xml version="1.0" encoding="UTF-8" standalone="yes"?>
<Relationships xmlns="http://schemas.openxmlformats.org/package/2006/relationships"><Relationship Id="rId8" Type="http://schemas.openxmlformats.org/officeDocument/2006/relationships/slide" Target="slide33.xml"/><Relationship Id="rId3" Type="http://schemas.openxmlformats.org/officeDocument/2006/relationships/diagramLayout" Target="../diagrams/layout1.xml"/><Relationship Id="rId7" Type="http://schemas.openxmlformats.org/officeDocument/2006/relationships/slide" Target="slide35.xml"/><Relationship Id="rId12" Type="http://schemas.openxmlformats.org/officeDocument/2006/relationships/slide" Target="slide49.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slide" Target="slide57.xml"/><Relationship Id="rId5" Type="http://schemas.openxmlformats.org/officeDocument/2006/relationships/diagramColors" Target="../diagrams/colors1.xml"/><Relationship Id="rId10" Type="http://schemas.openxmlformats.org/officeDocument/2006/relationships/slide" Target="slide5.xml"/><Relationship Id="rId4" Type="http://schemas.openxmlformats.org/officeDocument/2006/relationships/diagramQuickStyle" Target="../diagrams/quickStyle1.xml"/><Relationship Id="rId9" Type="http://schemas.openxmlformats.org/officeDocument/2006/relationships/slide" Target="slide6.xml"/></Relationships>
</file>

<file path=ppt/slides/_rels/slide62.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18.jpeg"/><Relationship Id="rId7" Type="http://schemas.openxmlformats.org/officeDocument/2006/relationships/slide" Target="slide33.xm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slide" Target="slide35.xml"/><Relationship Id="rId11" Type="http://schemas.openxmlformats.org/officeDocument/2006/relationships/slide" Target="slide49.xml"/><Relationship Id="rId5" Type="http://schemas.openxmlformats.org/officeDocument/2006/relationships/image" Target="../media/image20.jpeg"/><Relationship Id="rId10" Type="http://schemas.openxmlformats.org/officeDocument/2006/relationships/slide" Target="slide57.xml"/><Relationship Id="rId4" Type="http://schemas.openxmlformats.org/officeDocument/2006/relationships/image" Target="../media/image19.jpeg"/><Relationship Id="rId9" Type="http://schemas.openxmlformats.org/officeDocument/2006/relationships/slide" Target="slide5.xml"/></Relationships>
</file>

<file path=ppt/slides/_rels/slide63.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slide" Target="slide69.xml"/><Relationship Id="rId7" Type="http://schemas.openxmlformats.org/officeDocument/2006/relationships/slide" Target="slide33.xml"/><Relationship Id="rId12" Type="http://schemas.openxmlformats.org/officeDocument/2006/relationships/slide" Target="slide67.xml"/><Relationship Id="rId2" Type="http://schemas.openxmlformats.org/officeDocument/2006/relationships/slide" Target="slide68.xml"/><Relationship Id="rId1" Type="http://schemas.openxmlformats.org/officeDocument/2006/relationships/slideLayout" Target="../slideLayouts/slideLayout2.xml"/><Relationship Id="rId6" Type="http://schemas.openxmlformats.org/officeDocument/2006/relationships/slide" Target="slide35.xml"/><Relationship Id="rId11" Type="http://schemas.openxmlformats.org/officeDocument/2006/relationships/slide" Target="slide49.xml"/><Relationship Id="rId5" Type="http://schemas.openxmlformats.org/officeDocument/2006/relationships/slide" Target="slide71.xml"/><Relationship Id="rId10" Type="http://schemas.openxmlformats.org/officeDocument/2006/relationships/slide" Target="slide57.xml"/><Relationship Id="rId4" Type="http://schemas.openxmlformats.org/officeDocument/2006/relationships/slide" Target="slide70.xml"/><Relationship Id="rId9" Type="http://schemas.openxmlformats.org/officeDocument/2006/relationships/slide" Target="slide5.xml"/></Relationships>
</file>

<file path=ppt/slides/_rels/slide64.xml.rels><?xml version="1.0" encoding="UTF-8" standalone="yes"?>
<Relationships xmlns="http://schemas.openxmlformats.org/package/2006/relationships"><Relationship Id="rId3" Type="http://schemas.openxmlformats.org/officeDocument/2006/relationships/slide" Target="slide33.xml"/><Relationship Id="rId7" Type="http://schemas.openxmlformats.org/officeDocument/2006/relationships/slide" Target="slide49.xml"/><Relationship Id="rId2" Type="http://schemas.openxmlformats.org/officeDocument/2006/relationships/slide" Target="slide35.xml"/><Relationship Id="rId1" Type="http://schemas.openxmlformats.org/officeDocument/2006/relationships/slideLayout" Target="../slideLayouts/slideLayout2.xml"/><Relationship Id="rId6" Type="http://schemas.openxmlformats.org/officeDocument/2006/relationships/slide" Target="slide57.xml"/><Relationship Id="rId5" Type="http://schemas.openxmlformats.org/officeDocument/2006/relationships/slide" Target="slide5.xml"/><Relationship Id="rId4" Type="http://schemas.openxmlformats.org/officeDocument/2006/relationships/slide" Target="slide6.xml"/></Relationships>
</file>

<file path=ppt/slides/_rels/slide65.xml.rels><?xml version="1.0" encoding="UTF-8" standalone="yes"?>
<Relationships xmlns="http://schemas.openxmlformats.org/package/2006/relationships"><Relationship Id="rId3" Type="http://schemas.openxmlformats.org/officeDocument/2006/relationships/slide" Target="slide33.xml"/><Relationship Id="rId7" Type="http://schemas.openxmlformats.org/officeDocument/2006/relationships/slide" Target="slide49.xml"/><Relationship Id="rId2" Type="http://schemas.openxmlformats.org/officeDocument/2006/relationships/slide" Target="slide35.xml"/><Relationship Id="rId1" Type="http://schemas.openxmlformats.org/officeDocument/2006/relationships/slideLayout" Target="../slideLayouts/slideLayout2.xml"/><Relationship Id="rId6" Type="http://schemas.openxmlformats.org/officeDocument/2006/relationships/slide" Target="slide57.xml"/><Relationship Id="rId5" Type="http://schemas.openxmlformats.org/officeDocument/2006/relationships/slide" Target="slide5.xml"/><Relationship Id="rId4" Type="http://schemas.openxmlformats.org/officeDocument/2006/relationships/slide" Target="slide6.xml"/></Relationships>
</file>

<file path=ppt/slides/_rels/slide66.xml.rels><?xml version="1.0" encoding="UTF-8" standalone="yes"?>
<Relationships xmlns="http://schemas.openxmlformats.org/package/2006/relationships"><Relationship Id="rId3" Type="http://schemas.openxmlformats.org/officeDocument/2006/relationships/slide" Target="slide33.xml"/><Relationship Id="rId7" Type="http://schemas.openxmlformats.org/officeDocument/2006/relationships/slide" Target="slide49.xml"/><Relationship Id="rId2" Type="http://schemas.openxmlformats.org/officeDocument/2006/relationships/slide" Target="slide35.xml"/><Relationship Id="rId1" Type="http://schemas.openxmlformats.org/officeDocument/2006/relationships/slideLayout" Target="../slideLayouts/slideLayout2.xml"/><Relationship Id="rId6" Type="http://schemas.openxmlformats.org/officeDocument/2006/relationships/slide" Target="slide57.xml"/><Relationship Id="rId5" Type="http://schemas.openxmlformats.org/officeDocument/2006/relationships/slide" Target="slide5.xml"/><Relationship Id="rId4" Type="http://schemas.openxmlformats.org/officeDocument/2006/relationships/slide" Target="slide6.xml"/></Relationships>
</file>

<file path=ppt/slides/_rels/slide67.xml.rels><?xml version="1.0" encoding="UTF-8" standalone="yes"?>
<Relationships xmlns="http://schemas.openxmlformats.org/package/2006/relationships"><Relationship Id="rId8" Type="http://schemas.openxmlformats.org/officeDocument/2006/relationships/slide" Target="slide49.xml"/><Relationship Id="rId3" Type="http://schemas.openxmlformats.org/officeDocument/2006/relationships/slide" Target="slide35.xml"/><Relationship Id="rId7" Type="http://schemas.openxmlformats.org/officeDocument/2006/relationships/slide" Target="slide57.xml"/><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slide" Target="slide6.xml"/><Relationship Id="rId4" Type="http://schemas.openxmlformats.org/officeDocument/2006/relationships/slide" Target="slide33.xml"/></Relationships>
</file>

<file path=ppt/slides/_rels/slide68.xml.rels><?xml version="1.0" encoding="UTF-8" standalone="yes"?>
<Relationships xmlns="http://schemas.openxmlformats.org/package/2006/relationships"><Relationship Id="rId8" Type="http://schemas.openxmlformats.org/officeDocument/2006/relationships/slide" Target="slide49.xml"/><Relationship Id="rId3" Type="http://schemas.openxmlformats.org/officeDocument/2006/relationships/slide" Target="slide35.xml"/><Relationship Id="rId7" Type="http://schemas.openxmlformats.org/officeDocument/2006/relationships/slide" Target="slide57.xml"/><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slide" Target="slide6.xml"/><Relationship Id="rId4" Type="http://schemas.openxmlformats.org/officeDocument/2006/relationships/slide" Target="slide33.xml"/></Relationships>
</file>

<file path=ppt/slides/_rels/slide69.xml.rels><?xml version="1.0" encoding="UTF-8" standalone="yes"?>
<Relationships xmlns="http://schemas.openxmlformats.org/package/2006/relationships"><Relationship Id="rId3" Type="http://schemas.openxmlformats.org/officeDocument/2006/relationships/slide" Target="slide33.xml"/><Relationship Id="rId7" Type="http://schemas.openxmlformats.org/officeDocument/2006/relationships/slide" Target="slide49.xml"/><Relationship Id="rId2" Type="http://schemas.openxmlformats.org/officeDocument/2006/relationships/slide" Target="slide35.xml"/><Relationship Id="rId1" Type="http://schemas.openxmlformats.org/officeDocument/2006/relationships/slideLayout" Target="../slideLayouts/slideLayout2.xml"/><Relationship Id="rId6" Type="http://schemas.openxmlformats.org/officeDocument/2006/relationships/slide" Target="slide57.xml"/><Relationship Id="rId5" Type="http://schemas.openxmlformats.org/officeDocument/2006/relationships/slide" Target="slide5.xml"/><Relationship Id="rId4" Type="http://schemas.openxmlformats.org/officeDocument/2006/relationships/slide" Target="slide6.xml"/></Relationships>
</file>

<file path=ppt/slides/_rels/slide7.xml.rels><?xml version="1.0" encoding="UTF-8" standalone="yes"?>
<Relationships xmlns="http://schemas.openxmlformats.org/package/2006/relationships"><Relationship Id="rId3" Type="http://schemas.openxmlformats.org/officeDocument/2006/relationships/slide" Target="slide33.xml"/><Relationship Id="rId7" Type="http://schemas.openxmlformats.org/officeDocument/2006/relationships/slide" Target="slide49.xml"/><Relationship Id="rId2" Type="http://schemas.openxmlformats.org/officeDocument/2006/relationships/slide" Target="slide26.xml"/><Relationship Id="rId1" Type="http://schemas.openxmlformats.org/officeDocument/2006/relationships/slideLayout" Target="../slideLayouts/slideLayout2.xml"/><Relationship Id="rId6" Type="http://schemas.openxmlformats.org/officeDocument/2006/relationships/slide" Target="slide57.xml"/><Relationship Id="rId5" Type="http://schemas.openxmlformats.org/officeDocument/2006/relationships/slide" Target="slide5.xml"/><Relationship Id="rId4" Type="http://schemas.openxmlformats.org/officeDocument/2006/relationships/slide" Target="slide6.xml"/></Relationships>
</file>

<file path=ppt/slides/_rels/slide70.xml.rels><?xml version="1.0" encoding="UTF-8" standalone="yes"?>
<Relationships xmlns="http://schemas.openxmlformats.org/package/2006/relationships"><Relationship Id="rId8" Type="http://schemas.openxmlformats.org/officeDocument/2006/relationships/slide" Target="slide49.xml"/><Relationship Id="rId3" Type="http://schemas.openxmlformats.org/officeDocument/2006/relationships/slide" Target="slide35.xml"/><Relationship Id="rId7" Type="http://schemas.openxmlformats.org/officeDocument/2006/relationships/slide" Target="slide57.xml"/><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slide" Target="slide6.xml"/><Relationship Id="rId4" Type="http://schemas.openxmlformats.org/officeDocument/2006/relationships/slide" Target="slide33.xml"/></Relationships>
</file>

<file path=ppt/slides/_rels/slide71.xml.rels><?xml version="1.0" encoding="UTF-8" standalone="yes"?>
<Relationships xmlns="http://schemas.openxmlformats.org/package/2006/relationships"><Relationship Id="rId3" Type="http://schemas.openxmlformats.org/officeDocument/2006/relationships/slide" Target="slide33.xml"/><Relationship Id="rId7" Type="http://schemas.openxmlformats.org/officeDocument/2006/relationships/slide" Target="slide49.xml"/><Relationship Id="rId2" Type="http://schemas.openxmlformats.org/officeDocument/2006/relationships/slide" Target="slide35.xml"/><Relationship Id="rId1" Type="http://schemas.openxmlformats.org/officeDocument/2006/relationships/slideLayout" Target="../slideLayouts/slideLayout2.xml"/><Relationship Id="rId6" Type="http://schemas.openxmlformats.org/officeDocument/2006/relationships/slide" Target="slide57.xml"/><Relationship Id="rId5" Type="http://schemas.openxmlformats.org/officeDocument/2006/relationships/slide" Target="slide5.xml"/><Relationship Id="rId4" Type="http://schemas.openxmlformats.org/officeDocument/2006/relationships/slide" Target="slide6.xml"/></Relationships>
</file>

<file path=ppt/slides/_rels/slide8.xml.rels><?xml version="1.0" encoding="UTF-8" standalone="yes"?>
<Relationships xmlns="http://schemas.openxmlformats.org/package/2006/relationships"><Relationship Id="rId8" Type="http://schemas.openxmlformats.org/officeDocument/2006/relationships/slide" Target="slide49.xml"/><Relationship Id="rId3" Type="http://schemas.openxmlformats.org/officeDocument/2006/relationships/slide" Target="slide26.xml"/><Relationship Id="rId7" Type="http://schemas.openxmlformats.org/officeDocument/2006/relationships/slide" Target="slide57.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slide" Target="slide6.xml"/><Relationship Id="rId4" Type="http://schemas.openxmlformats.org/officeDocument/2006/relationships/slide" Target="slide33.xml"/></Relationships>
</file>

<file path=ppt/slides/_rels/slide9.xml.rels><?xml version="1.0" encoding="UTF-8" standalone="yes"?>
<Relationships xmlns="http://schemas.openxmlformats.org/package/2006/relationships"><Relationship Id="rId3" Type="http://schemas.openxmlformats.org/officeDocument/2006/relationships/slide" Target="slide33.xml"/><Relationship Id="rId7" Type="http://schemas.openxmlformats.org/officeDocument/2006/relationships/slide" Target="slide49.xml"/><Relationship Id="rId2" Type="http://schemas.openxmlformats.org/officeDocument/2006/relationships/slide" Target="slide26.xml"/><Relationship Id="rId1" Type="http://schemas.openxmlformats.org/officeDocument/2006/relationships/slideLayout" Target="../slideLayouts/slideLayout2.xml"/><Relationship Id="rId6" Type="http://schemas.openxmlformats.org/officeDocument/2006/relationships/slide" Target="slide57.xml"/><Relationship Id="rId5" Type="http://schemas.openxmlformats.org/officeDocument/2006/relationships/slide" Target="slide5.xml"/><Relationship Id="rId4" Type="http://schemas.openxmlformats.org/officeDocument/2006/relationships/slide" Target="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SAMI</a:t>
            </a:r>
          </a:p>
        </p:txBody>
      </p:sp>
      <p:sp>
        <p:nvSpPr>
          <p:cNvPr id="3" name="Subtitle 2"/>
          <p:cNvSpPr>
            <a:spLocks noGrp="1"/>
          </p:cNvSpPr>
          <p:nvPr>
            <p:ph type="subTitle" idx="1"/>
          </p:nvPr>
        </p:nvSpPr>
        <p:spPr/>
        <p:txBody>
          <a:bodyPr/>
          <a:lstStyle/>
          <a:p>
            <a:r>
              <a:rPr lang="en-US" dirty="0"/>
              <a:t>On-line Tutorial</a:t>
            </a:r>
          </a:p>
        </p:txBody>
      </p:sp>
      <p:grpSp>
        <p:nvGrpSpPr>
          <p:cNvPr id="29" name="Group 28"/>
          <p:cNvGrpSpPr/>
          <p:nvPr/>
        </p:nvGrpSpPr>
        <p:grpSpPr>
          <a:xfrm>
            <a:off x="8573600" y="1639411"/>
            <a:ext cx="474469" cy="1658359"/>
            <a:chOff x="9082677" y="1513184"/>
            <a:chExt cx="474469" cy="1658359"/>
          </a:xfrm>
        </p:grpSpPr>
        <p:sp>
          <p:nvSpPr>
            <p:cNvPr id="26" name="TextBox 25">
              <a:hlinkClick r:id="rId2" action="ppaction://hlinksldjump"/>
            </p:cNvPr>
            <p:cNvSpPr txBox="1"/>
            <p:nvPr/>
          </p:nvSpPr>
          <p:spPr>
            <a:xfrm>
              <a:off x="9089079" y="1513184"/>
              <a:ext cx="461665" cy="1658359"/>
            </a:xfrm>
            <a:prstGeom prst="rect">
              <a:avLst/>
            </a:prstGeom>
            <a:noFill/>
          </p:spPr>
          <p:txBody>
            <a:bodyPr vert="vert" wrap="square" rtlCol="0">
              <a:spAutoFit/>
            </a:bodyPr>
            <a:lstStyle/>
            <a:p>
              <a:pPr algn="ctr"/>
              <a:r>
                <a:rPr lang="en-US" b="1" dirty="0">
                  <a:solidFill>
                    <a:srgbClr val="8EB4E3"/>
                  </a:solidFill>
                </a:rPr>
                <a:t>Difficult airway</a:t>
              </a:r>
            </a:p>
          </p:txBody>
        </p:sp>
        <p:sp>
          <p:nvSpPr>
            <p:cNvPr id="27" name="Action Button: Custom 26">
              <a:hlinkClick r:id="rId3" action="ppaction://hlinksldjump" highlightClick="1"/>
            </p:cNvPr>
            <p:cNvSpPr/>
            <p:nvPr/>
          </p:nvSpPr>
          <p:spPr>
            <a:xfrm>
              <a:off x="9082677" y="1602166"/>
              <a:ext cx="474469" cy="1480395"/>
            </a:xfrm>
            <a:prstGeom prst="actionButtonBlank">
              <a:avLst/>
            </a:prstGeom>
            <a:solidFill>
              <a:schemeClr val="accent1">
                <a:alpha val="3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8" name="Group 27"/>
          <p:cNvGrpSpPr/>
          <p:nvPr/>
        </p:nvGrpSpPr>
        <p:grpSpPr>
          <a:xfrm>
            <a:off x="8573600" y="117508"/>
            <a:ext cx="474469" cy="1465459"/>
            <a:chOff x="9861818" y="361718"/>
            <a:chExt cx="474469" cy="1465459"/>
          </a:xfrm>
        </p:grpSpPr>
        <p:sp>
          <p:nvSpPr>
            <p:cNvPr id="24" name="TextBox 23"/>
            <p:cNvSpPr txBox="1"/>
            <p:nvPr/>
          </p:nvSpPr>
          <p:spPr>
            <a:xfrm>
              <a:off x="9868220" y="361718"/>
              <a:ext cx="461665" cy="1465459"/>
            </a:xfrm>
            <a:prstGeom prst="rect">
              <a:avLst/>
            </a:prstGeom>
            <a:noFill/>
          </p:spPr>
          <p:txBody>
            <a:bodyPr vert="vert" wrap="square" rtlCol="0">
              <a:spAutoFit/>
            </a:bodyPr>
            <a:lstStyle/>
            <a:p>
              <a:pPr algn="ctr"/>
              <a:r>
                <a:rPr lang="en-US" b="1" dirty="0">
                  <a:solidFill>
                    <a:schemeClr val="tx2">
                      <a:lumMod val="40000"/>
                      <a:lumOff val="60000"/>
                    </a:schemeClr>
                  </a:solidFill>
                </a:rPr>
                <a:t>RSI</a:t>
              </a:r>
            </a:p>
          </p:txBody>
        </p:sp>
        <p:sp>
          <p:nvSpPr>
            <p:cNvPr id="25" name="Action Button: Custom 24">
              <a:hlinkClick r:id="rId4" action="ppaction://hlinksldjump" highlightClick="1"/>
            </p:cNvPr>
            <p:cNvSpPr/>
            <p:nvPr/>
          </p:nvSpPr>
          <p:spPr>
            <a:xfrm>
              <a:off x="9861818" y="361718"/>
              <a:ext cx="474469" cy="1465459"/>
            </a:xfrm>
            <a:prstGeom prst="actionButtonBlank">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7" name="Action Button: Home 16">
            <a:hlinkClick r:id="rId5" action="ppaction://hlinksldjump" highlightClick="1"/>
          </p:cNvPr>
          <p:cNvSpPr/>
          <p:nvPr/>
        </p:nvSpPr>
        <p:spPr>
          <a:xfrm>
            <a:off x="8573600" y="6577958"/>
            <a:ext cx="474469" cy="223308"/>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1" name="Group 30"/>
          <p:cNvGrpSpPr/>
          <p:nvPr/>
        </p:nvGrpSpPr>
        <p:grpSpPr>
          <a:xfrm>
            <a:off x="8573600" y="4906070"/>
            <a:ext cx="474469" cy="1465459"/>
            <a:chOff x="6990141" y="3634136"/>
            <a:chExt cx="474469" cy="1465459"/>
          </a:xfrm>
        </p:grpSpPr>
        <p:sp>
          <p:nvSpPr>
            <p:cNvPr id="22" name="TextBox 21"/>
            <p:cNvSpPr txBox="1"/>
            <p:nvPr/>
          </p:nvSpPr>
          <p:spPr>
            <a:xfrm>
              <a:off x="6996543" y="3634136"/>
              <a:ext cx="461665" cy="1465459"/>
            </a:xfrm>
            <a:prstGeom prst="rect">
              <a:avLst/>
            </a:prstGeom>
            <a:noFill/>
          </p:spPr>
          <p:txBody>
            <a:bodyPr vert="vert" wrap="square" rtlCol="0">
              <a:spAutoFit/>
            </a:bodyPr>
            <a:lstStyle/>
            <a:p>
              <a:pPr algn="ctr"/>
              <a:r>
                <a:rPr lang="en-US" b="1" dirty="0">
                  <a:solidFill>
                    <a:srgbClr val="8EB4E3"/>
                  </a:solidFill>
                </a:rPr>
                <a:t>Anticipation</a:t>
              </a:r>
            </a:p>
          </p:txBody>
        </p:sp>
        <p:sp>
          <p:nvSpPr>
            <p:cNvPr id="23" name="Action Button: Custom 22">
              <a:hlinkClick r:id="rId6" action="ppaction://hlinksldjump" highlightClick="1"/>
            </p:cNvPr>
            <p:cNvSpPr/>
            <p:nvPr/>
          </p:nvSpPr>
          <p:spPr>
            <a:xfrm>
              <a:off x="6990141" y="3634136"/>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8573600" y="3296101"/>
            <a:ext cx="474469" cy="1495413"/>
            <a:chOff x="9495788" y="3268203"/>
            <a:chExt cx="474469" cy="1495413"/>
          </a:xfrm>
        </p:grpSpPr>
        <p:sp>
          <p:nvSpPr>
            <p:cNvPr id="20" name="TextBox 19"/>
            <p:cNvSpPr txBox="1"/>
            <p:nvPr/>
          </p:nvSpPr>
          <p:spPr>
            <a:xfrm>
              <a:off x="9502190" y="3268203"/>
              <a:ext cx="461665" cy="1495413"/>
            </a:xfrm>
            <a:prstGeom prst="rect">
              <a:avLst/>
            </a:prstGeom>
            <a:noFill/>
          </p:spPr>
          <p:txBody>
            <a:bodyPr vert="vert" wrap="square" rtlCol="0">
              <a:spAutoFit/>
            </a:bodyPr>
            <a:lstStyle/>
            <a:p>
              <a:pPr algn="ctr"/>
              <a:r>
                <a:rPr lang="en-US" b="1" dirty="0">
                  <a:solidFill>
                    <a:srgbClr val="8EB4E3"/>
                  </a:solidFill>
                </a:rPr>
                <a:t>CICV</a:t>
              </a:r>
            </a:p>
          </p:txBody>
        </p:sp>
        <p:sp>
          <p:nvSpPr>
            <p:cNvPr id="21" name="Action Button: Custom 20">
              <a:hlinkClick r:id="rId7" action="ppaction://hlinksldjump" highlightClick="1"/>
            </p:cNvPr>
            <p:cNvSpPr/>
            <p:nvPr/>
          </p:nvSpPr>
          <p:spPr>
            <a:xfrm>
              <a:off x="9495788" y="3283180"/>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2" name="Action Button: Forward or Next 31">
            <a:hlinkClick r:id="" action="ppaction://hlinkshowjump?jump=nextslide" highlightClick="1"/>
          </p:cNvPr>
          <p:cNvSpPr/>
          <p:nvPr/>
        </p:nvSpPr>
        <p:spPr>
          <a:xfrm>
            <a:off x="7382184" y="5838250"/>
            <a:ext cx="847416" cy="83740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0184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we do it?</a:t>
            </a:r>
          </a:p>
        </p:txBody>
      </p:sp>
      <p:sp>
        <p:nvSpPr>
          <p:cNvPr id="3" name="Content Placeholder 2"/>
          <p:cNvSpPr>
            <a:spLocks noGrp="1"/>
          </p:cNvSpPr>
          <p:nvPr>
            <p:ph idx="1"/>
          </p:nvPr>
        </p:nvSpPr>
        <p:spPr/>
        <p:txBody>
          <a:bodyPr>
            <a:normAutofit/>
          </a:bodyPr>
          <a:lstStyle/>
          <a:p>
            <a:pPr marL="114300" indent="0">
              <a:buNone/>
              <a:defRPr/>
            </a:pPr>
            <a:r>
              <a:rPr lang="en-GB" sz="2400" dirty="0"/>
              <a:t>RSI aims to minimise the risk of aspiration and is very frequently used for ICU intubations.</a:t>
            </a:r>
          </a:p>
          <a:p>
            <a:pPr marL="114300" indent="0">
              <a:buNone/>
              <a:defRPr/>
            </a:pPr>
            <a:endParaRPr lang="en-GB" sz="2400" dirty="0"/>
          </a:p>
          <a:p>
            <a:pPr marL="114300" indent="0">
              <a:buNone/>
              <a:defRPr/>
            </a:pPr>
            <a:r>
              <a:rPr lang="en-GB" sz="2400" dirty="0"/>
              <a:t>ICU patients are particularly at risk of aspiration due to</a:t>
            </a:r>
          </a:p>
          <a:p>
            <a:pPr lvl="1">
              <a:defRPr/>
            </a:pPr>
            <a:r>
              <a:rPr lang="en-GB" dirty="0"/>
              <a:t>Insufficient time to wait between patients last meal/NG feed and intubation</a:t>
            </a:r>
          </a:p>
          <a:p>
            <a:pPr lvl="1">
              <a:defRPr/>
            </a:pPr>
            <a:r>
              <a:rPr lang="en-GB" dirty="0"/>
              <a:t>Delayed gastric emptying (due to drugs, pain, ileus etc.)</a:t>
            </a:r>
          </a:p>
          <a:p>
            <a:pPr lvl="1">
              <a:defRPr/>
            </a:pPr>
            <a:r>
              <a:rPr lang="en-GB" dirty="0"/>
              <a:t>Decreased GCS and impaired airway reflexes</a:t>
            </a:r>
          </a:p>
          <a:p>
            <a:pPr lvl="1">
              <a:defRPr/>
            </a:pPr>
            <a:r>
              <a:rPr lang="en-GB" dirty="0"/>
              <a:t>Bowel pathology</a:t>
            </a:r>
          </a:p>
          <a:p>
            <a:endParaRPr lang="en-US" dirty="0"/>
          </a:p>
        </p:txBody>
      </p:sp>
      <p:grpSp>
        <p:nvGrpSpPr>
          <p:cNvPr id="27" name="Group 26"/>
          <p:cNvGrpSpPr/>
          <p:nvPr/>
        </p:nvGrpSpPr>
        <p:grpSpPr>
          <a:xfrm>
            <a:off x="8573600" y="1639411"/>
            <a:ext cx="474469" cy="1658359"/>
            <a:chOff x="9082677" y="1513184"/>
            <a:chExt cx="474469" cy="1658359"/>
          </a:xfrm>
        </p:grpSpPr>
        <p:sp>
          <p:nvSpPr>
            <p:cNvPr id="28" name="TextBox 27">
              <a:hlinkClick r:id="rId2" action="ppaction://hlinksldjump"/>
            </p:cNvPr>
            <p:cNvSpPr txBox="1"/>
            <p:nvPr/>
          </p:nvSpPr>
          <p:spPr>
            <a:xfrm>
              <a:off x="9089079" y="1513184"/>
              <a:ext cx="461665" cy="1658359"/>
            </a:xfrm>
            <a:prstGeom prst="rect">
              <a:avLst/>
            </a:prstGeom>
            <a:noFill/>
          </p:spPr>
          <p:txBody>
            <a:bodyPr vert="vert" wrap="square" rtlCol="0">
              <a:spAutoFit/>
            </a:bodyPr>
            <a:lstStyle/>
            <a:p>
              <a:pPr algn="ctr"/>
              <a:r>
                <a:rPr lang="en-US" b="1" dirty="0">
                  <a:solidFill>
                    <a:srgbClr val="8EB4E3"/>
                  </a:solidFill>
                </a:rPr>
                <a:t>Difficult airway</a:t>
              </a:r>
            </a:p>
          </p:txBody>
        </p:sp>
        <p:sp>
          <p:nvSpPr>
            <p:cNvPr id="29" name="Action Button: Custom 28">
              <a:hlinkClick r:id="rId3" action="ppaction://hlinksldjump" highlightClick="1"/>
            </p:cNvPr>
            <p:cNvSpPr/>
            <p:nvPr/>
          </p:nvSpPr>
          <p:spPr>
            <a:xfrm>
              <a:off x="9082677" y="1602166"/>
              <a:ext cx="474469" cy="1480395"/>
            </a:xfrm>
            <a:prstGeom prst="actionButtonBlank">
              <a:avLst/>
            </a:prstGeom>
            <a:solidFill>
              <a:schemeClr val="accent1">
                <a:alpha val="3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0" name="Group 29"/>
          <p:cNvGrpSpPr/>
          <p:nvPr/>
        </p:nvGrpSpPr>
        <p:grpSpPr>
          <a:xfrm>
            <a:off x="8573600" y="117508"/>
            <a:ext cx="474469" cy="1465459"/>
            <a:chOff x="9861818" y="361718"/>
            <a:chExt cx="474469" cy="1465459"/>
          </a:xfrm>
        </p:grpSpPr>
        <p:sp>
          <p:nvSpPr>
            <p:cNvPr id="31" name="TextBox 30"/>
            <p:cNvSpPr txBox="1"/>
            <p:nvPr/>
          </p:nvSpPr>
          <p:spPr>
            <a:xfrm>
              <a:off x="9868220" y="361718"/>
              <a:ext cx="461665" cy="1465459"/>
            </a:xfrm>
            <a:prstGeom prst="rect">
              <a:avLst/>
            </a:prstGeom>
            <a:noFill/>
          </p:spPr>
          <p:txBody>
            <a:bodyPr vert="vert" wrap="square" rtlCol="0">
              <a:spAutoFit/>
            </a:bodyPr>
            <a:lstStyle/>
            <a:p>
              <a:pPr algn="ctr"/>
              <a:r>
                <a:rPr lang="en-US" b="1" dirty="0">
                  <a:solidFill>
                    <a:srgbClr val="FF0000"/>
                  </a:solidFill>
                </a:rPr>
                <a:t>RSI</a:t>
              </a:r>
            </a:p>
          </p:txBody>
        </p:sp>
        <p:sp>
          <p:nvSpPr>
            <p:cNvPr id="32" name="Action Button: Custom 31">
              <a:hlinkClick r:id="rId4" action="ppaction://hlinksldjump" highlightClick="1"/>
            </p:cNvPr>
            <p:cNvSpPr/>
            <p:nvPr/>
          </p:nvSpPr>
          <p:spPr>
            <a:xfrm>
              <a:off x="9861818" y="361718"/>
              <a:ext cx="474469" cy="1465459"/>
            </a:xfrm>
            <a:prstGeom prst="actionButtonBlank">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3" name="Action Button: Home 32">
            <a:hlinkClick r:id="rId5" action="ppaction://hlinksldjump" highlightClick="1"/>
          </p:cNvPr>
          <p:cNvSpPr/>
          <p:nvPr/>
        </p:nvSpPr>
        <p:spPr>
          <a:xfrm>
            <a:off x="8573600" y="6577958"/>
            <a:ext cx="474469" cy="223308"/>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4" name="Group 33"/>
          <p:cNvGrpSpPr/>
          <p:nvPr/>
        </p:nvGrpSpPr>
        <p:grpSpPr>
          <a:xfrm>
            <a:off x="8573600" y="4906070"/>
            <a:ext cx="474469" cy="1465459"/>
            <a:chOff x="6990141" y="3634136"/>
            <a:chExt cx="474469" cy="1465459"/>
          </a:xfrm>
        </p:grpSpPr>
        <p:sp>
          <p:nvSpPr>
            <p:cNvPr id="35" name="TextBox 34"/>
            <p:cNvSpPr txBox="1"/>
            <p:nvPr/>
          </p:nvSpPr>
          <p:spPr>
            <a:xfrm>
              <a:off x="6996543" y="3634136"/>
              <a:ext cx="461665" cy="1465459"/>
            </a:xfrm>
            <a:prstGeom prst="rect">
              <a:avLst/>
            </a:prstGeom>
            <a:noFill/>
          </p:spPr>
          <p:txBody>
            <a:bodyPr vert="vert" wrap="square" rtlCol="0">
              <a:spAutoFit/>
            </a:bodyPr>
            <a:lstStyle/>
            <a:p>
              <a:pPr algn="ctr"/>
              <a:r>
                <a:rPr lang="en-US" b="1" dirty="0">
                  <a:solidFill>
                    <a:srgbClr val="8EB4E3"/>
                  </a:solidFill>
                </a:rPr>
                <a:t>Anticipation</a:t>
              </a:r>
            </a:p>
          </p:txBody>
        </p:sp>
        <p:sp>
          <p:nvSpPr>
            <p:cNvPr id="36" name="Action Button: Custom 35">
              <a:hlinkClick r:id="rId6" action="ppaction://hlinksldjump" highlightClick="1"/>
            </p:cNvPr>
            <p:cNvSpPr/>
            <p:nvPr/>
          </p:nvSpPr>
          <p:spPr>
            <a:xfrm>
              <a:off x="6990141" y="3634136"/>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8573600" y="3296101"/>
            <a:ext cx="474469" cy="1495413"/>
            <a:chOff x="9495788" y="3268203"/>
            <a:chExt cx="474469" cy="1495413"/>
          </a:xfrm>
        </p:grpSpPr>
        <p:sp>
          <p:nvSpPr>
            <p:cNvPr id="38" name="TextBox 37"/>
            <p:cNvSpPr txBox="1"/>
            <p:nvPr/>
          </p:nvSpPr>
          <p:spPr>
            <a:xfrm>
              <a:off x="9502190" y="3268203"/>
              <a:ext cx="461665" cy="1495413"/>
            </a:xfrm>
            <a:prstGeom prst="rect">
              <a:avLst/>
            </a:prstGeom>
            <a:noFill/>
          </p:spPr>
          <p:txBody>
            <a:bodyPr vert="vert" wrap="square" rtlCol="0">
              <a:spAutoFit/>
            </a:bodyPr>
            <a:lstStyle/>
            <a:p>
              <a:pPr algn="ctr"/>
              <a:r>
                <a:rPr lang="en-US" b="1" dirty="0">
                  <a:solidFill>
                    <a:srgbClr val="8EB4E3"/>
                  </a:solidFill>
                </a:rPr>
                <a:t>CICV</a:t>
              </a:r>
            </a:p>
          </p:txBody>
        </p:sp>
        <p:sp>
          <p:nvSpPr>
            <p:cNvPr id="39" name="Action Button: Custom 38">
              <a:hlinkClick r:id="rId7" action="ppaction://hlinksldjump" highlightClick="1"/>
            </p:cNvPr>
            <p:cNvSpPr/>
            <p:nvPr/>
          </p:nvSpPr>
          <p:spPr>
            <a:xfrm>
              <a:off x="9495788" y="3283180"/>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0" name="Action Button: Forward or Next 39">
            <a:hlinkClick r:id="" action="ppaction://hlinkshowjump?jump=nextslide" highlightClick="1"/>
          </p:cNvPr>
          <p:cNvSpPr/>
          <p:nvPr/>
        </p:nvSpPr>
        <p:spPr>
          <a:xfrm>
            <a:off x="7382184" y="5838250"/>
            <a:ext cx="847416" cy="83740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959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we do?</a:t>
            </a:r>
          </a:p>
        </p:txBody>
      </p:sp>
      <p:sp>
        <p:nvSpPr>
          <p:cNvPr id="3" name="Content Placeholder 2"/>
          <p:cNvSpPr>
            <a:spLocks noGrp="1"/>
          </p:cNvSpPr>
          <p:nvPr>
            <p:ph idx="1"/>
          </p:nvPr>
        </p:nvSpPr>
        <p:spPr/>
        <p:txBody>
          <a:bodyPr/>
          <a:lstStyle/>
          <a:p>
            <a:pPr marL="114300" indent="0">
              <a:buNone/>
            </a:pPr>
            <a:r>
              <a:rPr lang="en-US" dirty="0"/>
              <a:t>An RSI can be divided into three stages</a:t>
            </a:r>
          </a:p>
          <a:p>
            <a:pPr marL="571500" indent="-457200">
              <a:buAutoNum type="arabicPeriod"/>
            </a:pPr>
            <a:r>
              <a:rPr lang="en-US" dirty="0"/>
              <a:t>Preparation</a:t>
            </a:r>
          </a:p>
          <a:p>
            <a:pPr marL="571500" indent="-457200">
              <a:buAutoNum type="arabicPeriod"/>
            </a:pPr>
            <a:r>
              <a:rPr lang="en-US" dirty="0"/>
              <a:t>Procedure</a:t>
            </a:r>
          </a:p>
          <a:p>
            <a:pPr marL="571500" indent="-457200">
              <a:buAutoNum type="arabicPeriod"/>
            </a:pPr>
            <a:r>
              <a:rPr lang="en-US" dirty="0"/>
              <a:t>Confirmation of tube placement</a:t>
            </a:r>
          </a:p>
        </p:txBody>
      </p:sp>
      <p:grpSp>
        <p:nvGrpSpPr>
          <p:cNvPr id="27" name="Group 26"/>
          <p:cNvGrpSpPr/>
          <p:nvPr/>
        </p:nvGrpSpPr>
        <p:grpSpPr>
          <a:xfrm>
            <a:off x="8573600" y="1639411"/>
            <a:ext cx="474469" cy="1658359"/>
            <a:chOff x="9082677" y="1513184"/>
            <a:chExt cx="474469" cy="1658359"/>
          </a:xfrm>
        </p:grpSpPr>
        <p:sp>
          <p:nvSpPr>
            <p:cNvPr id="28" name="TextBox 27">
              <a:hlinkClick r:id="rId2" action="ppaction://hlinksldjump"/>
            </p:cNvPr>
            <p:cNvSpPr txBox="1"/>
            <p:nvPr/>
          </p:nvSpPr>
          <p:spPr>
            <a:xfrm>
              <a:off x="9089079" y="1513184"/>
              <a:ext cx="461665" cy="1658359"/>
            </a:xfrm>
            <a:prstGeom prst="rect">
              <a:avLst/>
            </a:prstGeom>
            <a:noFill/>
          </p:spPr>
          <p:txBody>
            <a:bodyPr vert="vert" wrap="square" rtlCol="0">
              <a:spAutoFit/>
            </a:bodyPr>
            <a:lstStyle/>
            <a:p>
              <a:pPr algn="ctr"/>
              <a:r>
                <a:rPr lang="en-US" b="1" dirty="0">
                  <a:solidFill>
                    <a:srgbClr val="8EB4E3"/>
                  </a:solidFill>
                </a:rPr>
                <a:t>Difficult airway</a:t>
              </a:r>
            </a:p>
          </p:txBody>
        </p:sp>
        <p:sp>
          <p:nvSpPr>
            <p:cNvPr id="29" name="Action Button: Custom 28">
              <a:hlinkClick r:id="rId3" action="ppaction://hlinksldjump" highlightClick="1"/>
            </p:cNvPr>
            <p:cNvSpPr/>
            <p:nvPr/>
          </p:nvSpPr>
          <p:spPr>
            <a:xfrm>
              <a:off x="9082677" y="1602166"/>
              <a:ext cx="474469" cy="1480395"/>
            </a:xfrm>
            <a:prstGeom prst="actionButtonBlank">
              <a:avLst/>
            </a:prstGeom>
            <a:solidFill>
              <a:schemeClr val="accent1">
                <a:alpha val="3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0" name="Group 29"/>
          <p:cNvGrpSpPr/>
          <p:nvPr/>
        </p:nvGrpSpPr>
        <p:grpSpPr>
          <a:xfrm>
            <a:off x="8573600" y="117508"/>
            <a:ext cx="474469" cy="1465459"/>
            <a:chOff x="9861818" y="361718"/>
            <a:chExt cx="474469" cy="1465459"/>
          </a:xfrm>
        </p:grpSpPr>
        <p:sp>
          <p:nvSpPr>
            <p:cNvPr id="31" name="TextBox 30"/>
            <p:cNvSpPr txBox="1"/>
            <p:nvPr/>
          </p:nvSpPr>
          <p:spPr>
            <a:xfrm>
              <a:off x="9868220" y="361718"/>
              <a:ext cx="461665" cy="1465459"/>
            </a:xfrm>
            <a:prstGeom prst="rect">
              <a:avLst/>
            </a:prstGeom>
            <a:noFill/>
          </p:spPr>
          <p:txBody>
            <a:bodyPr vert="vert" wrap="square" rtlCol="0">
              <a:spAutoFit/>
            </a:bodyPr>
            <a:lstStyle/>
            <a:p>
              <a:pPr algn="ctr"/>
              <a:r>
                <a:rPr lang="en-US" b="1" dirty="0">
                  <a:solidFill>
                    <a:srgbClr val="FF0000"/>
                  </a:solidFill>
                </a:rPr>
                <a:t>RSI</a:t>
              </a:r>
            </a:p>
          </p:txBody>
        </p:sp>
        <p:sp>
          <p:nvSpPr>
            <p:cNvPr id="32" name="Action Button: Custom 31">
              <a:hlinkClick r:id="rId4" action="ppaction://hlinksldjump" highlightClick="1"/>
            </p:cNvPr>
            <p:cNvSpPr/>
            <p:nvPr/>
          </p:nvSpPr>
          <p:spPr>
            <a:xfrm>
              <a:off x="9861818" y="361718"/>
              <a:ext cx="474469" cy="1465459"/>
            </a:xfrm>
            <a:prstGeom prst="actionButtonBlank">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3" name="Action Button: Home 32">
            <a:hlinkClick r:id="rId5" action="ppaction://hlinksldjump" highlightClick="1"/>
          </p:cNvPr>
          <p:cNvSpPr/>
          <p:nvPr/>
        </p:nvSpPr>
        <p:spPr>
          <a:xfrm>
            <a:off x="8573600" y="6577958"/>
            <a:ext cx="474469" cy="223308"/>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4" name="Group 33"/>
          <p:cNvGrpSpPr/>
          <p:nvPr/>
        </p:nvGrpSpPr>
        <p:grpSpPr>
          <a:xfrm>
            <a:off x="8573600" y="4906070"/>
            <a:ext cx="474469" cy="1465459"/>
            <a:chOff x="6990141" y="3634136"/>
            <a:chExt cx="474469" cy="1465459"/>
          </a:xfrm>
        </p:grpSpPr>
        <p:sp>
          <p:nvSpPr>
            <p:cNvPr id="35" name="TextBox 34"/>
            <p:cNvSpPr txBox="1"/>
            <p:nvPr/>
          </p:nvSpPr>
          <p:spPr>
            <a:xfrm>
              <a:off x="6996543" y="3634136"/>
              <a:ext cx="461665" cy="1465459"/>
            </a:xfrm>
            <a:prstGeom prst="rect">
              <a:avLst/>
            </a:prstGeom>
            <a:noFill/>
          </p:spPr>
          <p:txBody>
            <a:bodyPr vert="vert" wrap="square" rtlCol="0">
              <a:spAutoFit/>
            </a:bodyPr>
            <a:lstStyle/>
            <a:p>
              <a:pPr algn="ctr"/>
              <a:r>
                <a:rPr lang="en-US" b="1" dirty="0">
                  <a:solidFill>
                    <a:srgbClr val="8EB4E3"/>
                  </a:solidFill>
                </a:rPr>
                <a:t>Anticipation</a:t>
              </a:r>
            </a:p>
          </p:txBody>
        </p:sp>
        <p:sp>
          <p:nvSpPr>
            <p:cNvPr id="36" name="Action Button: Custom 35">
              <a:hlinkClick r:id="rId6" action="ppaction://hlinksldjump" highlightClick="1"/>
            </p:cNvPr>
            <p:cNvSpPr/>
            <p:nvPr/>
          </p:nvSpPr>
          <p:spPr>
            <a:xfrm>
              <a:off x="6990141" y="3634136"/>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8573600" y="3296101"/>
            <a:ext cx="474469" cy="1495413"/>
            <a:chOff x="9495788" y="3268203"/>
            <a:chExt cx="474469" cy="1495413"/>
          </a:xfrm>
        </p:grpSpPr>
        <p:sp>
          <p:nvSpPr>
            <p:cNvPr id="38" name="TextBox 37"/>
            <p:cNvSpPr txBox="1"/>
            <p:nvPr/>
          </p:nvSpPr>
          <p:spPr>
            <a:xfrm>
              <a:off x="9502190" y="3268203"/>
              <a:ext cx="461665" cy="1495413"/>
            </a:xfrm>
            <a:prstGeom prst="rect">
              <a:avLst/>
            </a:prstGeom>
            <a:noFill/>
          </p:spPr>
          <p:txBody>
            <a:bodyPr vert="vert" wrap="square" rtlCol="0">
              <a:spAutoFit/>
            </a:bodyPr>
            <a:lstStyle/>
            <a:p>
              <a:pPr algn="ctr"/>
              <a:r>
                <a:rPr lang="en-US" b="1" dirty="0">
                  <a:solidFill>
                    <a:srgbClr val="8EB4E3"/>
                  </a:solidFill>
                </a:rPr>
                <a:t>CICV</a:t>
              </a:r>
            </a:p>
          </p:txBody>
        </p:sp>
        <p:sp>
          <p:nvSpPr>
            <p:cNvPr id="39" name="Action Button: Custom 38">
              <a:hlinkClick r:id="rId7" action="ppaction://hlinksldjump" highlightClick="1"/>
            </p:cNvPr>
            <p:cNvSpPr/>
            <p:nvPr/>
          </p:nvSpPr>
          <p:spPr>
            <a:xfrm>
              <a:off x="9495788" y="3283180"/>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0" name="Action Button: Forward or Next 39">
            <a:hlinkClick r:id="" action="ppaction://hlinkshowjump?jump=nextslide" highlightClick="1"/>
          </p:cNvPr>
          <p:cNvSpPr/>
          <p:nvPr/>
        </p:nvSpPr>
        <p:spPr>
          <a:xfrm>
            <a:off x="7382184" y="5838250"/>
            <a:ext cx="847416" cy="83740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95404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we do?</a:t>
            </a:r>
          </a:p>
        </p:txBody>
      </p:sp>
      <p:sp>
        <p:nvSpPr>
          <p:cNvPr id="3" name="Content Placeholder 2"/>
          <p:cNvSpPr>
            <a:spLocks noGrp="1"/>
          </p:cNvSpPr>
          <p:nvPr>
            <p:ph idx="1"/>
          </p:nvPr>
        </p:nvSpPr>
        <p:spPr/>
        <p:txBody>
          <a:bodyPr/>
          <a:lstStyle/>
          <a:p>
            <a:pPr marL="114300" indent="0">
              <a:buNone/>
            </a:pPr>
            <a:r>
              <a:rPr lang="en-US" dirty="0"/>
              <a:t>The next slides show the B@EASE check list.</a:t>
            </a:r>
          </a:p>
          <a:p>
            <a:pPr marL="114300" indent="0">
              <a:buNone/>
            </a:pPr>
            <a:r>
              <a:rPr lang="en-US" dirty="0"/>
              <a:t>Going through this ensures that the team is ready to perform the RSI </a:t>
            </a:r>
          </a:p>
        </p:txBody>
      </p:sp>
      <p:grpSp>
        <p:nvGrpSpPr>
          <p:cNvPr id="27" name="Group 26"/>
          <p:cNvGrpSpPr/>
          <p:nvPr/>
        </p:nvGrpSpPr>
        <p:grpSpPr>
          <a:xfrm>
            <a:off x="8573600" y="1639411"/>
            <a:ext cx="474469" cy="1658359"/>
            <a:chOff x="9082677" y="1513184"/>
            <a:chExt cx="474469" cy="1658359"/>
          </a:xfrm>
        </p:grpSpPr>
        <p:sp>
          <p:nvSpPr>
            <p:cNvPr id="28" name="TextBox 27">
              <a:hlinkClick r:id="rId2" action="ppaction://hlinksldjump"/>
            </p:cNvPr>
            <p:cNvSpPr txBox="1"/>
            <p:nvPr/>
          </p:nvSpPr>
          <p:spPr>
            <a:xfrm>
              <a:off x="9089079" y="1513184"/>
              <a:ext cx="461665" cy="1658359"/>
            </a:xfrm>
            <a:prstGeom prst="rect">
              <a:avLst/>
            </a:prstGeom>
            <a:noFill/>
          </p:spPr>
          <p:txBody>
            <a:bodyPr vert="vert" wrap="square" rtlCol="0">
              <a:spAutoFit/>
            </a:bodyPr>
            <a:lstStyle/>
            <a:p>
              <a:pPr algn="ctr"/>
              <a:r>
                <a:rPr lang="en-US" b="1" dirty="0">
                  <a:solidFill>
                    <a:srgbClr val="8EB4E3"/>
                  </a:solidFill>
                </a:rPr>
                <a:t>Difficult airway</a:t>
              </a:r>
            </a:p>
          </p:txBody>
        </p:sp>
        <p:sp>
          <p:nvSpPr>
            <p:cNvPr id="29" name="Action Button: Custom 28">
              <a:hlinkClick r:id="rId3" action="ppaction://hlinksldjump" highlightClick="1"/>
            </p:cNvPr>
            <p:cNvSpPr/>
            <p:nvPr/>
          </p:nvSpPr>
          <p:spPr>
            <a:xfrm>
              <a:off x="9082677" y="1602166"/>
              <a:ext cx="474469" cy="1480395"/>
            </a:xfrm>
            <a:prstGeom prst="actionButtonBlank">
              <a:avLst/>
            </a:prstGeom>
            <a:solidFill>
              <a:schemeClr val="accent1">
                <a:alpha val="3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0" name="Group 29"/>
          <p:cNvGrpSpPr/>
          <p:nvPr/>
        </p:nvGrpSpPr>
        <p:grpSpPr>
          <a:xfrm>
            <a:off x="8573600" y="117508"/>
            <a:ext cx="474469" cy="1465459"/>
            <a:chOff x="9861818" y="361718"/>
            <a:chExt cx="474469" cy="1465459"/>
          </a:xfrm>
        </p:grpSpPr>
        <p:sp>
          <p:nvSpPr>
            <p:cNvPr id="31" name="TextBox 30"/>
            <p:cNvSpPr txBox="1"/>
            <p:nvPr/>
          </p:nvSpPr>
          <p:spPr>
            <a:xfrm>
              <a:off x="9868220" y="361718"/>
              <a:ext cx="461665" cy="1465459"/>
            </a:xfrm>
            <a:prstGeom prst="rect">
              <a:avLst/>
            </a:prstGeom>
            <a:noFill/>
          </p:spPr>
          <p:txBody>
            <a:bodyPr vert="vert" wrap="square" rtlCol="0">
              <a:spAutoFit/>
            </a:bodyPr>
            <a:lstStyle/>
            <a:p>
              <a:pPr algn="ctr"/>
              <a:r>
                <a:rPr lang="en-US" b="1" dirty="0">
                  <a:solidFill>
                    <a:srgbClr val="FF0000"/>
                  </a:solidFill>
                </a:rPr>
                <a:t>RSI</a:t>
              </a:r>
            </a:p>
          </p:txBody>
        </p:sp>
        <p:sp>
          <p:nvSpPr>
            <p:cNvPr id="32" name="Action Button: Custom 31">
              <a:hlinkClick r:id="rId4" action="ppaction://hlinksldjump" highlightClick="1"/>
            </p:cNvPr>
            <p:cNvSpPr/>
            <p:nvPr/>
          </p:nvSpPr>
          <p:spPr>
            <a:xfrm>
              <a:off x="9861818" y="361718"/>
              <a:ext cx="474469" cy="1465459"/>
            </a:xfrm>
            <a:prstGeom prst="actionButtonBlank">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3" name="Action Button: Home 32">
            <a:hlinkClick r:id="rId5" action="ppaction://hlinksldjump" highlightClick="1"/>
          </p:cNvPr>
          <p:cNvSpPr/>
          <p:nvPr/>
        </p:nvSpPr>
        <p:spPr>
          <a:xfrm>
            <a:off x="8573600" y="6577958"/>
            <a:ext cx="474469" cy="223308"/>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4" name="Group 33"/>
          <p:cNvGrpSpPr/>
          <p:nvPr/>
        </p:nvGrpSpPr>
        <p:grpSpPr>
          <a:xfrm>
            <a:off x="8573600" y="4906070"/>
            <a:ext cx="474469" cy="1465459"/>
            <a:chOff x="6990141" y="3634136"/>
            <a:chExt cx="474469" cy="1465459"/>
          </a:xfrm>
        </p:grpSpPr>
        <p:sp>
          <p:nvSpPr>
            <p:cNvPr id="35" name="TextBox 34"/>
            <p:cNvSpPr txBox="1"/>
            <p:nvPr/>
          </p:nvSpPr>
          <p:spPr>
            <a:xfrm>
              <a:off x="6996543" y="3634136"/>
              <a:ext cx="461665" cy="1465459"/>
            </a:xfrm>
            <a:prstGeom prst="rect">
              <a:avLst/>
            </a:prstGeom>
            <a:noFill/>
          </p:spPr>
          <p:txBody>
            <a:bodyPr vert="vert" wrap="square" rtlCol="0">
              <a:spAutoFit/>
            </a:bodyPr>
            <a:lstStyle/>
            <a:p>
              <a:pPr algn="ctr"/>
              <a:r>
                <a:rPr lang="en-US" b="1" dirty="0">
                  <a:solidFill>
                    <a:srgbClr val="8EB4E3"/>
                  </a:solidFill>
                </a:rPr>
                <a:t>Anticipation</a:t>
              </a:r>
            </a:p>
          </p:txBody>
        </p:sp>
        <p:sp>
          <p:nvSpPr>
            <p:cNvPr id="36" name="Action Button: Custom 35">
              <a:hlinkClick r:id="rId6" action="ppaction://hlinksldjump" highlightClick="1"/>
            </p:cNvPr>
            <p:cNvSpPr/>
            <p:nvPr/>
          </p:nvSpPr>
          <p:spPr>
            <a:xfrm>
              <a:off x="6990141" y="3634136"/>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8573600" y="3296101"/>
            <a:ext cx="474469" cy="1495413"/>
            <a:chOff x="9495788" y="3268203"/>
            <a:chExt cx="474469" cy="1495413"/>
          </a:xfrm>
        </p:grpSpPr>
        <p:sp>
          <p:nvSpPr>
            <p:cNvPr id="38" name="TextBox 37"/>
            <p:cNvSpPr txBox="1"/>
            <p:nvPr/>
          </p:nvSpPr>
          <p:spPr>
            <a:xfrm>
              <a:off x="9502190" y="3268203"/>
              <a:ext cx="461665" cy="1495413"/>
            </a:xfrm>
            <a:prstGeom prst="rect">
              <a:avLst/>
            </a:prstGeom>
            <a:noFill/>
          </p:spPr>
          <p:txBody>
            <a:bodyPr vert="vert" wrap="square" rtlCol="0">
              <a:spAutoFit/>
            </a:bodyPr>
            <a:lstStyle/>
            <a:p>
              <a:pPr algn="ctr"/>
              <a:r>
                <a:rPr lang="en-US" b="1" dirty="0">
                  <a:solidFill>
                    <a:srgbClr val="8EB4E3"/>
                  </a:solidFill>
                </a:rPr>
                <a:t>CICV</a:t>
              </a:r>
            </a:p>
          </p:txBody>
        </p:sp>
        <p:sp>
          <p:nvSpPr>
            <p:cNvPr id="39" name="Action Button: Custom 38">
              <a:hlinkClick r:id="rId7" action="ppaction://hlinksldjump" highlightClick="1"/>
            </p:cNvPr>
            <p:cNvSpPr/>
            <p:nvPr/>
          </p:nvSpPr>
          <p:spPr>
            <a:xfrm>
              <a:off x="9495788" y="3283180"/>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0" name="Action Button: Forward or Next 39">
            <a:hlinkClick r:id="" action="ppaction://hlinkshowjump?jump=nextslide" highlightClick="1"/>
          </p:cNvPr>
          <p:cNvSpPr/>
          <p:nvPr/>
        </p:nvSpPr>
        <p:spPr>
          <a:xfrm>
            <a:off x="7382184" y="5838250"/>
            <a:ext cx="847416" cy="83740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itle 1"/>
          <p:cNvSpPr txBox="1">
            <a:spLocks/>
          </p:cNvSpPr>
          <p:nvPr/>
        </p:nvSpPr>
        <p:spPr>
          <a:xfrm>
            <a:off x="4525468" y="881125"/>
            <a:ext cx="3704132" cy="536513"/>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2400" dirty="0"/>
              <a:t>Preparation</a:t>
            </a:r>
          </a:p>
        </p:txBody>
      </p:sp>
    </p:spTree>
    <p:extLst>
      <p:ext uri="{BB962C8B-B14F-4D97-AF65-F5344CB8AC3E}">
        <p14:creationId xmlns:p14="http://schemas.microsoft.com/office/powerpoint/2010/main" val="4050305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2" cstate="print"/>
          <a:stretch>
            <a:fillRect/>
          </a:stretch>
        </p:blipFill>
        <p:spPr>
          <a:xfrm>
            <a:off x="457200" y="1101280"/>
            <a:ext cx="7748151" cy="5476677"/>
          </a:xfrm>
          <a:prstGeom prst="rect">
            <a:avLst/>
          </a:prstGeom>
        </p:spPr>
      </p:pic>
      <p:sp>
        <p:nvSpPr>
          <p:cNvPr id="2" name="Title 1"/>
          <p:cNvSpPr>
            <a:spLocks noGrp="1"/>
          </p:cNvSpPr>
          <p:nvPr>
            <p:ph type="title"/>
          </p:nvPr>
        </p:nvSpPr>
        <p:spPr/>
        <p:txBody>
          <a:bodyPr/>
          <a:lstStyle/>
          <a:p>
            <a:r>
              <a:rPr lang="en-US" dirty="0"/>
              <a:t>What do we do?</a:t>
            </a:r>
          </a:p>
        </p:txBody>
      </p:sp>
      <p:grpSp>
        <p:nvGrpSpPr>
          <p:cNvPr id="27" name="Group 26"/>
          <p:cNvGrpSpPr/>
          <p:nvPr/>
        </p:nvGrpSpPr>
        <p:grpSpPr>
          <a:xfrm>
            <a:off x="8573600" y="1639411"/>
            <a:ext cx="474469" cy="1658359"/>
            <a:chOff x="9082677" y="1513184"/>
            <a:chExt cx="474469" cy="1658359"/>
          </a:xfrm>
        </p:grpSpPr>
        <p:sp>
          <p:nvSpPr>
            <p:cNvPr id="28" name="TextBox 27">
              <a:hlinkClick r:id="rId3" action="ppaction://hlinksldjump"/>
            </p:cNvPr>
            <p:cNvSpPr txBox="1"/>
            <p:nvPr/>
          </p:nvSpPr>
          <p:spPr>
            <a:xfrm>
              <a:off x="9089079" y="1513184"/>
              <a:ext cx="461665" cy="1658359"/>
            </a:xfrm>
            <a:prstGeom prst="rect">
              <a:avLst/>
            </a:prstGeom>
            <a:noFill/>
          </p:spPr>
          <p:txBody>
            <a:bodyPr vert="vert" wrap="square" rtlCol="0">
              <a:spAutoFit/>
            </a:bodyPr>
            <a:lstStyle/>
            <a:p>
              <a:pPr algn="ctr"/>
              <a:r>
                <a:rPr lang="en-US" b="1" dirty="0">
                  <a:solidFill>
                    <a:srgbClr val="8EB4E3"/>
                  </a:solidFill>
                </a:rPr>
                <a:t>Difficult airway</a:t>
              </a:r>
            </a:p>
          </p:txBody>
        </p:sp>
        <p:sp>
          <p:nvSpPr>
            <p:cNvPr id="29" name="Action Button: Custom 28">
              <a:hlinkClick r:id="rId4" action="ppaction://hlinksldjump" highlightClick="1"/>
            </p:cNvPr>
            <p:cNvSpPr/>
            <p:nvPr/>
          </p:nvSpPr>
          <p:spPr>
            <a:xfrm>
              <a:off x="9082677" y="1602166"/>
              <a:ext cx="474469" cy="1480395"/>
            </a:xfrm>
            <a:prstGeom prst="actionButtonBlank">
              <a:avLst/>
            </a:prstGeom>
            <a:solidFill>
              <a:schemeClr val="accent1">
                <a:alpha val="3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0" name="Group 29"/>
          <p:cNvGrpSpPr/>
          <p:nvPr/>
        </p:nvGrpSpPr>
        <p:grpSpPr>
          <a:xfrm>
            <a:off x="8573600" y="117508"/>
            <a:ext cx="474469" cy="1465459"/>
            <a:chOff x="9861818" y="361718"/>
            <a:chExt cx="474469" cy="1465459"/>
          </a:xfrm>
        </p:grpSpPr>
        <p:sp>
          <p:nvSpPr>
            <p:cNvPr id="31" name="TextBox 30"/>
            <p:cNvSpPr txBox="1"/>
            <p:nvPr/>
          </p:nvSpPr>
          <p:spPr>
            <a:xfrm>
              <a:off x="9868220" y="361718"/>
              <a:ext cx="461665" cy="1465459"/>
            </a:xfrm>
            <a:prstGeom prst="rect">
              <a:avLst/>
            </a:prstGeom>
            <a:noFill/>
          </p:spPr>
          <p:txBody>
            <a:bodyPr vert="vert" wrap="square" rtlCol="0">
              <a:spAutoFit/>
            </a:bodyPr>
            <a:lstStyle/>
            <a:p>
              <a:pPr algn="ctr"/>
              <a:r>
                <a:rPr lang="en-US" b="1" dirty="0">
                  <a:solidFill>
                    <a:srgbClr val="FF0000"/>
                  </a:solidFill>
                </a:rPr>
                <a:t>RSI</a:t>
              </a:r>
            </a:p>
          </p:txBody>
        </p:sp>
        <p:sp>
          <p:nvSpPr>
            <p:cNvPr id="32" name="Action Button: Custom 31">
              <a:hlinkClick r:id="rId5" action="ppaction://hlinksldjump" highlightClick="1"/>
            </p:cNvPr>
            <p:cNvSpPr/>
            <p:nvPr/>
          </p:nvSpPr>
          <p:spPr>
            <a:xfrm>
              <a:off x="9861818" y="361718"/>
              <a:ext cx="474469" cy="1465459"/>
            </a:xfrm>
            <a:prstGeom prst="actionButtonBlank">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3" name="Action Button: Home 32">
            <a:hlinkClick r:id="rId6" action="ppaction://hlinksldjump" highlightClick="1"/>
          </p:cNvPr>
          <p:cNvSpPr/>
          <p:nvPr/>
        </p:nvSpPr>
        <p:spPr>
          <a:xfrm>
            <a:off x="8573600" y="6577958"/>
            <a:ext cx="474469" cy="223308"/>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4" name="Group 33"/>
          <p:cNvGrpSpPr/>
          <p:nvPr/>
        </p:nvGrpSpPr>
        <p:grpSpPr>
          <a:xfrm>
            <a:off x="8573600" y="4906070"/>
            <a:ext cx="474469" cy="1465459"/>
            <a:chOff x="6990141" y="3634136"/>
            <a:chExt cx="474469" cy="1465459"/>
          </a:xfrm>
        </p:grpSpPr>
        <p:sp>
          <p:nvSpPr>
            <p:cNvPr id="35" name="TextBox 34"/>
            <p:cNvSpPr txBox="1"/>
            <p:nvPr/>
          </p:nvSpPr>
          <p:spPr>
            <a:xfrm>
              <a:off x="6996543" y="3634136"/>
              <a:ext cx="461665" cy="1465459"/>
            </a:xfrm>
            <a:prstGeom prst="rect">
              <a:avLst/>
            </a:prstGeom>
            <a:noFill/>
          </p:spPr>
          <p:txBody>
            <a:bodyPr vert="vert" wrap="square" rtlCol="0">
              <a:spAutoFit/>
            </a:bodyPr>
            <a:lstStyle/>
            <a:p>
              <a:pPr algn="ctr"/>
              <a:r>
                <a:rPr lang="en-US" b="1" dirty="0">
                  <a:solidFill>
                    <a:srgbClr val="8EB4E3"/>
                  </a:solidFill>
                </a:rPr>
                <a:t>Anticipation</a:t>
              </a:r>
            </a:p>
          </p:txBody>
        </p:sp>
        <p:sp>
          <p:nvSpPr>
            <p:cNvPr id="36" name="Action Button: Custom 35">
              <a:hlinkClick r:id="rId7" action="ppaction://hlinksldjump" highlightClick="1"/>
            </p:cNvPr>
            <p:cNvSpPr/>
            <p:nvPr/>
          </p:nvSpPr>
          <p:spPr>
            <a:xfrm>
              <a:off x="6990141" y="3634136"/>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8573600" y="3296101"/>
            <a:ext cx="474469" cy="1495413"/>
            <a:chOff x="9495788" y="3268203"/>
            <a:chExt cx="474469" cy="1495413"/>
          </a:xfrm>
        </p:grpSpPr>
        <p:sp>
          <p:nvSpPr>
            <p:cNvPr id="38" name="TextBox 37"/>
            <p:cNvSpPr txBox="1"/>
            <p:nvPr/>
          </p:nvSpPr>
          <p:spPr>
            <a:xfrm>
              <a:off x="9502190" y="3268203"/>
              <a:ext cx="461665" cy="1495413"/>
            </a:xfrm>
            <a:prstGeom prst="rect">
              <a:avLst/>
            </a:prstGeom>
            <a:noFill/>
          </p:spPr>
          <p:txBody>
            <a:bodyPr vert="vert" wrap="square" rtlCol="0">
              <a:spAutoFit/>
            </a:bodyPr>
            <a:lstStyle/>
            <a:p>
              <a:pPr algn="ctr"/>
              <a:r>
                <a:rPr lang="en-US" b="1" dirty="0">
                  <a:solidFill>
                    <a:srgbClr val="8EB4E3"/>
                  </a:solidFill>
                </a:rPr>
                <a:t>CICV</a:t>
              </a:r>
            </a:p>
          </p:txBody>
        </p:sp>
        <p:sp>
          <p:nvSpPr>
            <p:cNvPr id="39" name="Action Button: Custom 38">
              <a:hlinkClick r:id="rId8" action="ppaction://hlinksldjump" highlightClick="1"/>
            </p:cNvPr>
            <p:cNvSpPr/>
            <p:nvPr/>
          </p:nvSpPr>
          <p:spPr>
            <a:xfrm>
              <a:off x="9495788" y="3283180"/>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0" name="Action Button: Forward or Next 39">
            <a:hlinkClick r:id="" action="ppaction://hlinkshowjump?jump=nextslide" highlightClick="1"/>
          </p:cNvPr>
          <p:cNvSpPr/>
          <p:nvPr/>
        </p:nvSpPr>
        <p:spPr>
          <a:xfrm>
            <a:off x="7382184" y="5838250"/>
            <a:ext cx="847416" cy="83740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1548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we do?</a:t>
            </a:r>
          </a:p>
        </p:txBody>
      </p:sp>
      <p:grpSp>
        <p:nvGrpSpPr>
          <p:cNvPr id="27" name="Group 26"/>
          <p:cNvGrpSpPr/>
          <p:nvPr/>
        </p:nvGrpSpPr>
        <p:grpSpPr>
          <a:xfrm>
            <a:off x="8573600" y="1639411"/>
            <a:ext cx="474469" cy="1658359"/>
            <a:chOff x="9082677" y="1513184"/>
            <a:chExt cx="474469" cy="1658359"/>
          </a:xfrm>
        </p:grpSpPr>
        <p:sp>
          <p:nvSpPr>
            <p:cNvPr id="28" name="TextBox 27">
              <a:hlinkClick r:id="rId2" action="ppaction://hlinksldjump"/>
            </p:cNvPr>
            <p:cNvSpPr txBox="1"/>
            <p:nvPr/>
          </p:nvSpPr>
          <p:spPr>
            <a:xfrm>
              <a:off x="9089079" y="1513184"/>
              <a:ext cx="461665" cy="1658359"/>
            </a:xfrm>
            <a:prstGeom prst="rect">
              <a:avLst/>
            </a:prstGeom>
            <a:noFill/>
          </p:spPr>
          <p:txBody>
            <a:bodyPr vert="vert" wrap="square" rtlCol="0">
              <a:spAutoFit/>
            </a:bodyPr>
            <a:lstStyle/>
            <a:p>
              <a:pPr algn="ctr"/>
              <a:r>
                <a:rPr lang="en-US" b="1" dirty="0">
                  <a:solidFill>
                    <a:srgbClr val="8EB4E3"/>
                  </a:solidFill>
                </a:rPr>
                <a:t>Difficult airway</a:t>
              </a:r>
            </a:p>
          </p:txBody>
        </p:sp>
        <p:sp>
          <p:nvSpPr>
            <p:cNvPr id="29" name="Action Button: Custom 28">
              <a:hlinkClick r:id="rId3" action="ppaction://hlinksldjump" highlightClick="1"/>
            </p:cNvPr>
            <p:cNvSpPr/>
            <p:nvPr/>
          </p:nvSpPr>
          <p:spPr>
            <a:xfrm>
              <a:off x="9082677" y="1602166"/>
              <a:ext cx="474469" cy="1480395"/>
            </a:xfrm>
            <a:prstGeom prst="actionButtonBlank">
              <a:avLst/>
            </a:prstGeom>
            <a:solidFill>
              <a:schemeClr val="accent1">
                <a:alpha val="3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0" name="Group 29"/>
          <p:cNvGrpSpPr/>
          <p:nvPr/>
        </p:nvGrpSpPr>
        <p:grpSpPr>
          <a:xfrm>
            <a:off x="8573600" y="117508"/>
            <a:ext cx="474469" cy="1465459"/>
            <a:chOff x="9861818" y="361718"/>
            <a:chExt cx="474469" cy="1465459"/>
          </a:xfrm>
        </p:grpSpPr>
        <p:sp>
          <p:nvSpPr>
            <p:cNvPr id="31" name="TextBox 30"/>
            <p:cNvSpPr txBox="1"/>
            <p:nvPr/>
          </p:nvSpPr>
          <p:spPr>
            <a:xfrm>
              <a:off x="9868220" y="361718"/>
              <a:ext cx="461665" cy="1465459"/>
            </a:xfrm>
            <a:prstGeom prst="rect">
              <a:avLst/>
            </a:prstGeom>
            <a:noFill/>
          </p:spPr>
          <p:txBody>
            <a:bodyPr vert="vert" wrap="square" rtlCol="0">
              <a:spAutoFit/>
            </a:bodyPr>
            <a:lstStyle/>
            <a:p>
              <a:pPr algn="ctr"/>
              <a:r>
                <a:rPr lang="en-US" b="1" dirty="0">
                  <a:solidFill>
                    <a:srgbClr val="FF0000"/>
                  </a:solidFill>
                </a:rPr>
                <a:t>RSI</a:t>
              </a:r>
            </a:p>
          </p:txBody>
        </p:sp>
        <p:sp>
          <p:nvSpPr>
            <p:cNvPr id="32" name="Action Button: Custom 31">
              <a:hlinkClick r:id="rId4" action="ppaction://hlinksldjump" highlightClick="1"/>
            </p:cNvPr>
            <p:cNvSpPr/>
            <p:nvPr/>
          </p:nvSpPr>
          <p:spPr>
            <a:xfrm>
              <a:off x="9861818" y="361718"/>
              <a:ext cx="474469" cy="1465459"/>
            </a:xfrm>
            <a:prstGeom prst="actionButtonBlank">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3" name="Action Button: Home 32">
            <a:hlinkClick r:id="rId5" action="ppaction://hlinksldjump" highlightClick="1"/>
          </p:cNvPr>
          <p:cNvSpPr/>
          <p:nvPr/>
        </p:nvSpPr>
        <p:spPr>
          <a:xfrm>
            <a:off x="8573600" y="6577958"/>
            <a:ext cx="474469" cy="223308"/>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4" name="Group 33"/>
          <p:cNvGrpSpPr/>
          <p:nvPr/>
        </p:nvGrpSpPr>
        <p:grpSpPr>
          <a:xfrm>
            <a:off x="8573600" y="4906070"/>
            <a:ext cx="474469" cy="1465459"/>
            <a:chOff x="6990141" y="3634136"/>
            <a:chExt cx="474469" cy="1465459"/>
          </a:xfrm>
        </p:grpSpPr>
        <p:sp>
          <p:nvSpPr>
            <p:cNvPr id="35" name="TextBox 34"/>
            <p:cNvSpPr txBox="1"/>
            <p:nvPr/>
          </p:nvSpPr>
          <p:spPr>
            <a:xfrm>
              <a:off x="6996543" y="3634136"/>
              <a:ext cx="461665" cy="1465459"/>
            </a:xfrm>
            <a:prstGeom prst="rect">
              <a:avLst/>
            </a:prstGeom>
            <a:noFill/>
          </p:spPr>
          <p:txBody>
            <a:bodyPr vert="vert" wrap="square" rtlCol="0">
              <a:spAutoFit/>
            </a:bodyPr>
            <a:lstStyle/>
            <a:p>
              <a:pPr algn="ctr"/>
              <a:r>
                <a:rPr lang="en-US" b="1" dirty="0">
                  <a:solidFill>
                    <a:srgbClr val="8EB4E3"/>
                  </a:solidFill>
                </a:rPr>
                <a:t>Anticipation</a:t>
              </a:r>
            </a:p>
          </p:txBody>
        </p:sp>
        <p:sp>
          <p:nvSpPr>
            <p:cNvPr id="36" name="Action Button: Custom 35">
              <a:hlinkClick r:id="rId6" action="ppaction://hlinksldjump" highlightClick="1"/>
            </p:cNvPr>
            <p:cNvSpPr/>
            <p:nvPr/>
          </p:nvSpPr>
          <p:spPr>
            <a:xfrm>
              <a:off x="6990141" y="3634136"/>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8573600" y="3296101"/>
            <a:ext cx="474469" cy="1495413"/>
            <a:chOff x="9495788" y="3268203"/>
            <a:chExt cx="474469" cy="1495413"/>
          </a:xfrm>
        </p:grpSpPr>
        <p:sp>
          <p:nvSpPr>
            <p:cNvPr id="38" name="TextBox 37"/>
            <p:cNvSpPr txBox="1"/>
            <p:nvPr/>
          </p:nvSpPr>
          <p:spPr>
            <a:xfrm>
              <a:off x="9502190" y="3268203"/>
              <a:ext cx="461665" cy="1495413"/>
            </a:xfrm>
            <a:prstGeom prst="rect">
              <a:avLst/>
            </a:prstGeom>
            <a:noFill/>
          </p:spPr>
          <p:txBody>
            <a:bodyPr vert="vert" wrap="square" rtlCol="0">
              <a:spAutoFit/>
            </a:bodyPr>
            <a:lstStyle/>
            <a:p>
              <a:pPr algn="ctr"/>
              <a:r>
                <a:rPr lang="en-US" b="1" dirty="0">
                  <a:solidFill>
                    <a:srgbClr val="8EB4E3"/>
                  </a:solidFill>
                </a:rPr>
                <a:t>CICV</a:t>
              </a:r>
            </a:p>
          </p:txBody>
        </p:sp>
        <p:sp>
          <p:nvSpPr>
            <p:cNvPr id="39" name="Action Button: Custom 38">
              <a:hlinkClick r:id="rId7" action="ppaction://hlinksldjump" highlightClick="1"/>
            </p:cNvPr>
            <p:cNvSpPr/>
            <p:nvPr/>
          </p:nvSpPr>
          <p:spPr>
            <a:xfrm>
              <a:off x="9495788" y="3283180"/>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0" name="Action Button: Forward or Next 39">
            <a:hlinkClick r:id="" action="ppaction://hlinkshowjump?jump=nextslide" highlightClick="1"/>
          </p:cNvPr>
          <p:cNvSpPr/>
          <p:nvPr/>
        </p:nvSpPr>
        <p:spPr>
          <a:xfrm>
            <a:off x="7382184" y="5838250"/>
            <a:ext cx="847416" cy="83740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8" cstate="print"/>
          <a:stretch>
            <a:fillRect/>
          </a:stretch>
        </p:blipFill>
        <p:spPr>
          <a:xfrm>
            <a:off x="457200" y="1417639"/>
            <a:ext cx="875293" cy="4789342"/>
          </a:xfrm>
          <a:prstGeom prst="rect">
            <a:avLst/>
          </a:prstGeom>
        </p:spPr>
      </p:pic>
      <p:sp>
        <p:nvSpPr>
          <p:cNvPr id="20" name="Title 1"/>
          <p:cNvSpPr txBox="1">
            <a:spLocks/>
          </p:cNvSpPr>
          <p:nvPr/>
        </p:nvSpPr>
        <p:spPr>
          <a:xfrm>
            <a:off x="4525468" y="881125"/>
            <a:ext cx="3704132" cy="536513"/>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2400" dirty="0"/>
              <a:t>Preparation</a:t>
            </a:r>
          </a:p>
        </p:txBody>
      </p:sp>
      <p:sp>
        <p:nvSpPr>
          <p:cNvPr id="6" name="TextBox 5"/>
          <p:cNvSpPr txBox="1"/>
          <p:nvPr/>
        </p:nvSpPr>
        <p:spPr>
          <a:xfrm>
            <a:off x="3710402" y="2285458"/>
            <a:ext cx="4366798" cy="1200329"/>
          </a:xfrm>
          <a:prstGeom prst="rect">
            <a:avLst/>
          </a:prstGeom>
          <a:noFill/>
        </p:spPr>
        <p:txBody>
          <a:bodyPr wrap="square" rtlCol="0">
            <a:spAutoFit/>
          </a:bodyPr>
          <a:lstStyle/>
          <a:p>
            <a:r>
              <a:rPr lang="en-US" dirty="0"/>
              <a:t>Quick Team Brief at decision to RSI</a:t>
            </a:r>
          </a:p>
          <a:p>
            <a:r>
              <a:rPr lang="en-US" dirty="0"/>
              <a:t>A minimum of 3 people are required</a:t>
            </a:r>
          </a:p>
          <a:p>
            <a:endParaRPr lang="en-US" dirty="0"/>
          </a:p>
          <a:p>
            <a:r>
              <a:rPr lang="en-US" dirty="0"/>
              <a:t>Remember TEAM INTRODUCTIONS</a:t>
            </a:r>
          </a:p>
        </p:txBody>
      </p:sp>
    </p:spTree>
    <p:extLst>
      <p:ext uri="{BB962C8B-B14F-4D97-AF65-F5344CB8AC3E}">
        <p14:creationId xmlns:p14="http://schemas.microsoft.com/office/powerpoint/2010/main" val="2996001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we do?</a:t>
            </a:r>
          </a:p>
        </p:txBody>
      </p:sp>
      <p:grpSp>
        <p:nvGrpSpPr>
          <p:cNvPr id="27" name="Group 26"/>
          <p:cNvGrpSpPr/>
          <p:nvPr/>
        </p:nvGrpSpPr>
        <p:grpSpPr>
          <a:xfrm>
            <a:off x="8573600" y="1639411"/>
            <a:ext cx="474469" cy="1658359"/>
            <a:chOff x="9082677" y="1513184"/>
            <a:chExt cx="474469" cy="1658359"/>
          </a:xfrm>
        </p:grpSpPr>
        <p:sp>
          <p:nvSpPr>
            <p:cNvPr id="28" name="TextBox 27">
              <a:hlinkClick r:id="rId2" action="ppaction://hlinksldjump"/>
            </p:cNvPr>
            <p:cNvSpPr txBox="1"/>
            <p:nvPr/>
          </p:nvSpPr>
          <p:spPr>
            <a:xfrm>
              <a:off x="9089079" y="1513184"/>
              <a:ext cx="461665" cy="1658359"/>
            </a:xfrm>
            <a:prstGeom prst="rect">
              <a:avLst/>
            </a:prstGeom>
            <a:noFill/>
          </p:spPr>
          <p:txBody>
            <a:bodyPr vert="vert" wrap="square" rtlCol="0">
              <a:spAutoFit/>
            </a:bodyPr>
            <a:lstStyle/>
            <a:p>
              <a:pPr algn="ctr"/>
              <a:r>
                <a:rPr lang="en-US" b="1" dirty="0">
                  <a:solidFill>
                    <a:srgbClr val="8EB4E3"/>
                  </a:solidFill>
                </a:rPr>
                <a:t>Difficult airway</a:t>
              </a:r>
            </a:p>
          </p:txBody>
        </p:sp>
        <p:sp>
          <p:nvSpPr>
            <p:cNvPr id="29" name="Action Button: Custom 28">
              <a:hlinkClick r:id="rId3" action="ppaction://hlinksldjump" highlightClick="1"/>
            </p:cNvPr>
            <p:cNvSpPr/>
            <p:nvPr/>
          </p:nvSpPr>
          <p:spPr>
            <a:xfrm>
              <a:off x="9082677" y="1602166"/>
              <a:ext cx="474469" cy="1480395"/>
            </a:xfrm>
            <a:prstGeom prst="actionButtonBlank">
              <a:avLst/>
            </a:prstGeom>
            <a:solidFill>
              <a:schemeClr val="accent1">
                <a:alpha val="3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0" name="Group 29"/>
          <p:cNvGrpSpPr/>
          <p:nvPr/>
        </p:nvGrpSpPr>
        <p:grpSpPr>
          <a:xfrm>
            <a:off x="8573600" y="117508"/>
            <a:ext cx="474469" cy="1465459"/>
            <a:chOff x="9861818" y="361718"/>
            <a:chExt cx="474469" cy="1465459"/>
          </a:xfrm>
        </p:grpSpPr>
        <p:sp>
          <p:nvSpPr>
            <p:cNvPr id="31" name="TextBox 30"/>
            <p:cNvSpPr txBox="1"/>
            <p:nvPr/>
          </p:nvSpPr>
          <p:spPr>
            <a:xfrm>
              <a:off x="9868220" y="361718"/>
              <a:ext cx="461665" cy="1465459"/>
            </a:xfrm>
            <a:prstGeom prst="rect">
              <a:avLst/>
            </a:prstGeom>
            <a:noFill/>
          </p:spPr>
          <p:txBody>
            <a:bodyPr vert="vert" wrap="square" rtlCol="0">
              <a:spAutoFit/>
            </a:bodyPr>
            <a:lstStyle/>
            <a:p>
              <a:pPr algn="ctr"/>
              <a:r>
                <a:rPr lang="en-US" b="1" dirty="0">
                  <a:solidFill>
                    <a:srgbClr val="FF0000"/>
                  </a:solidFill>
                </a:rPr>
                <a:t>RSI</a:t>
              </a:r>
            </a:p>
          </p:txBody>
        </p:sp>
        <p:sp>
          <p:nvSpPr>
            <p:cNvPr id="32" name="Action Button: Custom 31">
              <a:hlinkClick r:id="rId4" action="ppaction://hlinksldjump" highlightClick="1"/>
            </p:cNvPr>
            <p:cNvSpPr/>
            <p:nvPr/>
          </p:nvSpPr>
          <p:spPr>
            <a:xfrm>
              <a:off x="9861818" y="361718"/>
              <a:ext cx="474469" cy="1465459"/>
            </a:xfrm>
            <a:prstGeom prst="actionButtonBlank">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3" name="Action Button: Home 32">
            <a:hlinkClick r:id="rId5" action="ppaction://hlinksldjump" highlightClick="1"/>
          </p:cNvPr>
          <p:cNvSpPr/>
          <p:nvPr/>
        </p:nvSpPr>
        <p:spPr>
          <a:xfrm>
            <a:off x="8573600" y="6577958"/>
            <a:ext cx="474469" cy="223308"/>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4" name="Group 33"/>
          <p:cNvGrpSpPr/>
          <p:nvPr/>
        </p:nvGrpSpPr>
        <p:grpSpPr>
          <a:xfrm>
            <a:off x="8573600" y="4906070"/>
            <a:ext cx="474469" cy="1465459"/>
            <a:chOff x="6990141" y="3634136"/>
            <a:chExt cx="474469" cy="1465459"/>
          </a:xfrm>
        </p:grpSpPr>
        <p:sp>
          <p:nvSpPr>
            <p:cNvPr id="35" name="TextBox 34"/>
            <p:cNvSpPr txBox="1"/>
            <p:nvPr/>
          </p:nvSpPr>
          <p:spPr>
            <a:xfrm>
              <a:off x="6996543" y="3634136"/>
              <a:ext cx="461665" cy="1465459"/>
            </a:xfrm>
            <a:prstGeom prst="rect">
              <a:avLst/>
            </a:prstGeom>
            <a:noFill/>
          </p:spPr>
          <p:txBody>
            <a:bodyPr vert="vert" wrap="square" rtlCol="0">
              <a:spAutoFit/>
            </a:bodyPr>
            <a:lstStyle/>
            <a:p>
              <a:pPr algn="ctr"/>
              <a:r>
                <a:rPr lang="en-US" b="1" dirty="0">
                  <a:solidFill>
                    <a:srgbClr val="8EB4E3"/>
                  </a:solidFill>
                </a:rPr>
                <a:t>Anticipation</a:t>
              </a:r>
            </a:p>
          </p:txBody>
        </p:sp>
        <p:sp>
          <p:nvSpPr>
            <p:cNvPr id="36" name="Action Button: Custom 35">
              <a:hlinkClick r:id="rId6" action="ppaction://hlinksldjump" highlightClick="1"/>
            </p:cNvPr>
            <p:cNvSpPr/>
            <p:nvPr/>
          </p:nvSpPr>
          <p:spPr>
            <a:xfrm>
              <a:off x="6990141" y="3634136"/>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8573600" y="3296101"/>
            <a:ext cx="474469" cy="1495413"/>
            <a:chOff x="9495788" y="3268203"/>
            <a:chExt cx="474469" cy="1495413"/>
          </a:xfrm>
        </p:grpSpPr>
        <p:sp>
          <p:nvSpPr>
            <p:cNvPr id="38" name="TextBox 37"/>
            <p:cNvSpPr txBox="1"/>
            <p:nvPr/>
          </p:nvSpPr>
          <p:spPr>
            <a:xfrm>
              <a:off x="9502190" y="3268203"/>
              <a:ext cx="461665" cy="1495413"/>
            </a:xfrm>
            <a:prstGeom prst="rect">
              <a:avLst/>
            </a:prstGeom>
            <a:noFill/>
          </p:spPr>
          <p:txBody>
            <a:bodyPr vert="vert" wrap="square" rtlCol="0">
              <a:spAutoFit/>
            </a:bodyPr>
            <a:lstStyle/>
            <a:p>
              <a:pPr algn="ctr"/>
              <a:r>
                <a:rPr lang="en-US" b="1" dirty="0">
                  <a:solidFill>
                    <a:srgbClr val="8EB4E3"/>
                  </a:solidFill>
                </a:rPr>
                <a:t>CICV</a:t>
              </a:r>
            </a:p>
          </p:txBody>
        </p:sp>
        <p:sp>
          <p:nvSpPr>
            <p:cNvPr id="39" name="Action Button: Custom 38">
              <a:hlinkClick r:id="rId7" action="ppaction://hlinksldjump" highlightClick="1"/>
            </p:cNvPr>
            <p:cNvSpPr/>
            <p:nvPr/>
          </p:nvSpPr>
          <p:spPr>
            <a:xfrm>
              <a:off x="9495788" y="3283180"/>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0" name="Action Button: Forward or Next 39">
            <a:hlinkClick r:id="" action="ppaction://hlinkshowjump?jump=nextslide" highlightClick="1"/>
          </p:cNvPr>
          <p:cNvSpPr/>
          <p:nvPr/>
        </p:nvSpPr>
        <p:spPr>
          <a:xfrm>
            <a:off x="7382184" y="5838250"/>
            <a:ext cx="847416" cy="83740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8" cstate="print"/>
          <a:stretch>
            <a:fillRect/>
          </a:stretch>
        </p:blipFill>
        <p:spPr>
          <a:xfrm>
            <a:off x="457200" y="1417638"/>
            <a:ext cx="2393296" cy="5250963"/>
          </a:xfrm>
          <a:prstGeom prst="rect">
            <a:avLst/>
          </a:prstGeom>
        </p:spPr>
      </p:pic>
      <p:sp>
        <p:nvSpPr>
          <p:cNvPr id="19" name="Title 1"/>
          <p:cNvSpPr txBox="1">
            <a:spLocks/>
          </p:cNvSpPr>
          <p:nvPr/>
        </p:nvSpPr>
        <p:spPr>
          <a:xfrm>
            <a:off x="4525468" y="881125"/>
            <a:ext cx="3704132" cy="536513"/>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2400" dirty="0"/>
              <a:t>Preparation</a:t>
            </a:r>
          </a:p>
        </p:txBody>
      </p:sp>
      <p:sp>
        <p:nvSpPr>
          <p:cNvPr id="21" name="TextBox 20"/>
          <p:cNvSpPr txBox="1"/>
          <p:nvPr/>
        </p:nvSpPr>
        <p:spPr>
          <a:xfrm>
            <a:off x="3710402" y="2285458"/>
            <a:ext cx="4366798" cy="923330"/>
          </a:xfrm>
          <a:prstGeom prst="rect">
            <a:avLst/>
          </a:prstGeom>
          <a:noFill/>
        </p:spPr>
        <p:txBody>
          <a:bodyPr wrap="square" rtlCol="0">
            <a:spAutoFit/>
          </a:bodyPr>
          <a:lstStyle/>
          <a:p>
            <a:r>
              <a:rPr lang="en-US" dirty="0"/>
              <a:t>This lists the equipment required to perform an RSI. Use the checklist as an aide-memoire .</a:t>
            </a:r>
          </a:p>
        </p:txBody>
      </p:sp>
    </p:spTree>
    <p:extLst>
      <p:ext uri="{BB962C8B-B14F-4D97-AF65-F5344CB8AC3E}">
        <p14:creationId xmlns:p14="http://schemas.microsoft.com/office/powerpoint/2010/main" val="8590505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we do?</a:t>
            </a:r>
          </a:p>
        </p:txBody>
      </p:sp>
      <p:grpSp>
        <p:nvGrpSpPr>
          <p:cNvPr id="27" name="Group 26"/>
          <p:cNvGrpSpPr/>
          <p:nvPr/>
        </p:nvGrpSpPr>
        <p:grpSpPr>
          <a:xfrm>
            <a:off x="8573600" y="1639411"/>
            <a:ext cx="474469" cy="1658359"/>
            <a:chOff x="9082677" y="1513184"/>
            <a:chExt cx="474469" cy="1658359"/>
          </a:xfrm>
        </p:grpSpPr>
        <p:sp>
          <p:nvSpPr>
            <p:cNvPr id="28" name="TextBox 27">
              <a:hlinkClick r:id="rId2" action="ppaction://hlinksldjump"/>
            </p:cNvPr>
            <p:cNvSpPr txBox="1"/>
            <p:nvPr/>
          </p:nvSpPr>
          <p:spPr>
            <a:xfrm>
              <a:off x="9089079" y="1513184"/>
              <a:ext cx="461665" cy="1658359"/>
            </a:xfrm>
            <a:prstGeom prst="rect">
              <a:avLst/>
            </a:prstGeom>
            <a:noFill/>
          </p:spPr>
          <p:txBody>
            <a:bodyPr vert="vert" wrap="square" rtlCol="0">
              <a:spAutoFit/>
            </a:bodyPr>
            <a:lstStyle/>
            <a:p>
              <a:pPr algn="ctr"/>
              <a:r>
                <a:rPr lang="en-US" b="1" dirty="0">
                  <a:solidFill>
                    <a:srgbClr val="8EB4E3"/>
                  </a:solidFill>
                </a:rPr>
                <a:t>Difficult airway</a:t>
              </a:r>
            </a:p>
          </p:txBody>
        </p:sp>
        <p:sp>
          <p:nvSpPr>
            <p:cNvPr id="29" name="Action Button: Custom 28">
              <a:hlinkClick r:id="rId3" action="ppaction://hlinksldjump" highlightClick="1"/>
            </p:cNvPr>
            <p:cNvSpPr/>
            <p:nvPr/>
          </p:nvSpPr>
          <p:spPr>
            <a:xfrm>
              <a:off x="9082677" y="1602166"/>
              <a:ext cx="474469" cy="1480395"/>
            </a:xfrm>
            <a:prstGeom prst="actionButtonBlank">
              <a:avLst/>
            </a:prstGeom>
            <a:solidFill>
              <a:schemeClr val="accent1">
                <a:alpha val="3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0" name="Group 29"/>
          <p:cNvGrpSpPr/>
          <p:nvPr/>
        </p:nvGrpSpPr>
        <p:grpSpPr>
          <a:xfrm>
            <a:off x="8573600" y="117508"/>
            <a:ext cx="474469" cy="1465459"/>
            <a:chOff x="9861818" y="361718"/>
            <a:chExt cx="474469" cy="1465459"/>
          </a:xfrm>
        </p:grpSpPr>
        <p:sp>
          <p:nvSpPr>
            <p:cNvPr id="31" name="TextBox 30"/>
            <p:cNvSpPr txBox="1"/>
            <p:nvPr/>
          </p:nvSpPr>
          <p:spPr>
            <a:xfrm>
              <a:off x="9868220" y="361718"/>
              <a:ext cx="461665" cy="1465459"/>
            </a:xfrm>
            <a:prstGeom prst="rect">
              <a:avLst/>
            </a:prstGeom>
            <a:noFill/>
          </p:spPr>
          <p:txBody>
            <a:bodyPr vert="vert" wrap="square" rtlCol="0">
              <a:spAutoFit/>
            </a:bodyPr>
            <a:lstStyle/>
            <a:p>
              <a:pPr algn="ctr"/>
              <a:r>
                <a:rPr lang="en-US" b="1" dirty="0">
                  <a:solidFill>
                    <a:srgbClr val="FF0000"/>
                  </a:solidFill>
                </a:rPr>
                <a:t>RSI</a:t>
              </a:r>
            </a:p>
          </p:txBody>
        </p:sp>
        <p:sp>
          <p:nvSpPr>
            <p:cNvPr id="32" name="Action Button: Custom 31">
              <a:hlinkClick r:id="rId4" action="ppaction://hlinksldjump" highlightClick="1"/>
            </p:cNvPr>
            <p:cNvSpPr/>
            <p:nvPr/>
          </p:nvSpPr>
          <p:spPr>
            <a:xfrm>
              <a:off x="9861818" y="361718"/>
              <a:ext cx="474469" cy="1465459"/>
            </a:xfrm>
            <a:prstGeom prst="actionButtonBlank">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3" name="Action Button: Home 32">
            <a:hlinkClick r:id="rId5" action="ppaction://hlinksldjump" highlightClick="1"/>
          </p:cNvPr>
          <p:cNvSpPr/>
          <p:nvPr/>
        </p:nvSpPr>
        <p:spPr>
          <a:xfrm>
            <a:off x="8573600" y="6577958"/>
            <a:ext cx="474469" cy="223308"/>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4" name="Group 33"/>
          <p:cNvGrpSpPr/>
          <p:nvPr/>
        </p:nvGrpSpPr>
        <p:grpSpPr>
          <a:xfrm>
            <a:off x="8573600" y="4906070"/>
            <a:ext cx="474469" cy="1465459"/>
            <a:chOff x="6990141" y="3634136"/>
            <a:chExt cx="474469" cy="1465459"/>
          </a:xfrm>
        </p:grpSpPr>
        <p:sp>
          <p:nvSpPr>
            <p:cNvPr id="35" name="TextBox 34"/>
            <p:cNvSpPr txBox="1"/>
            <p:nvPr/>
          </p:nvSpPr>
          <p:spPr>
            <a:xfrm>
              <a:off x="6996543" y="3634136"/>
              <a:ext cx="461665" cy="1465459"/>
            </a:xfrm>
            <a:prstGeom prst="rect">
              <a:avLst/>
            </a:prstGeom>
            <a:noFill/>
          </p:spPr>
          <p:txBody>
            <a:bodyPr vert="vert" wrap="square" rtlCol="0">
              <a:spAutoFit/>
            </a:bodyPr>
            <a:lstStyle/>
            <a:p>
              <a:pPr algn="ctr"/>
              <a:r>
                <a:rPr lang="en-US" b="1" dirty="0">
                  <a:solidFill>
                    <a:srgbClr val="8EB4E3"/>
                  </a:solidFill>
                </a:rPr>
                <a:t>Anticipation</a:t>
              </a:r>
            </a:p>
          </p:txBody>
        </p:sp>
        <p:sp>
          <p:nvSpPr>
            <p:cNvPr id="36" name="Action Button: Custom 35">
              <a:hlinkClick r:id="rId6" action="ppaction://hlinksldjump" highlightClick="1"/>
            </p:cNvPr>
            <p:cNvSpPr/>
            <p:nvPr/>
          </p:nvSpPr>
          <p:spPr>
            <a:xfrm>
              <a:off x="6990141" y="3634136"/>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8573600" y="3296101"/>
            <a:ext cx="474469" cy="1495413"/>
            <a:chOff x="9495788" y="3268203"/>
            <a:chExt cx="474469" cy="1495413"/>
          </a:xfrm>
        </p:grpSpPr>
        <p:sp>
          <p:nvSpPr>
            <p:cNvPr id="38" name="TextBox 37"/>
            <p:cNvSpPr txBox="1"/>
            <p:nvPr/>
          </p:nvSpPr>
          <p:spPr>
            <a:xfrm>
              <a:off x="9502190" y="3268203"/>
              <a:ext cx="461665" cy="1495413"/>
            </a:xfrm>
            <a:prstGeom prst="rect">
              <a:avLst/>
            </a:prstGeom>
            <a:noFill/>
          </p:spPr>
          <p:txBody>
            <a:bodyPr vert="vert" wrap="square" rtlCol="0">
              <a:spAutoFit/>
            </a:bodyPr>
            <a:lstStyle/>
            <a:p>
              <a:pPr algn="ctr"/>
              <a:r>
                <a:rPr lang="en-US" b="1" dirty="0">
                  <a:solidFill>
                    <a:srgbClr val="8EB4E3"/>
                  </a:solidFill>
                </a:rPr>
                <a:t>CICV</a:t>
              </a:r>
            </a:p>
          </p:txBody>
        </p:sp>
        <p:sp>
          <p:nvSpPr>
            <p:cNvPr id="39" name="Action Button: Custom 38">
              <a:hlinkClick r:id="rId7" action="ppaction://hlinksldjump" highlightClick="1"/>
            </p:cNvPr>
            <p:cNvSpPr/>
            <p:nvPr/>
          </p:nvSpPr>
          <p:spPr>
            <a:xfrm>
              <a:off x="9495788" y="3283180"/>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0" name="Action Button: Forward or Next 39">
            <a:hlinkClick r:id="" action="ppaction://hlinkshowjump?jump=nextslide" highlightClick="1"/>
          </p:cNvPr>
          <p:cNvSpPr/>
          <p:nvPr/>
        </p:nvSpPr>
        <p:spPr>
          <a:xfrm>
            <a:off x="7382184" y="5838250"/>
            <a:ext cx="847416" cy="83740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8" cstate="print"/>
          <a:stretch>
            <a:fillRect/>
          </a:stretch>
        </p:blipFill>
        <p:spPr>
          <a:xfrm>
            <a:off x="457200" y="1417639"/>
            <a:ext cx="2134160" cy="5383628"/>
          </a:xfrm>
          <a:prstGeom prst="rect">
            <a:avLst/>
          </a:prstGeom>
        </p:spPr>
      </p:pic>
      <p:sp>
        <p:nvSpPr>
          <p:cNvPr id="19" name="Title 1"/>
          <p:cNvSpPr txBox="1">
            <a:spLocks/>
          </p:cNvSpPr>
          <p:nvPr/>
        </p:nvSpPr>
        <p:spPr>
          <a:xfrm>
            <a:off x="4525468" y="881125"/>
            <a:ext cx="3704132" cy="536513"/>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2400" dirty="0"/>
              <a:t>Preparation</a:t>
            </a:r>
          </a:p>
        </p:txBody>
      </p:sp>
      <p:sp>
        <p:nvSpPr>
          <p:cNvPr id="20" name="TextBox 19"/>
          <p:cNvSpPr txBox="1"/>
          <p:nvPr/>
        </p:nvSpPr>
        <p:spPr>
          <a:xfrm>
            <a:off x="3710402" y="2285458"/>
            <a:ext cx="4366798" cy="1200329"/>
          </a:xfrm>
          <a:prstGeom prst="rect">
            <a:avLst/>
          </a:prstGeom>
          <a:noFill/>
        </p:spPr>
        <p:txBody>
          <a:bodyPr wrap="square" rtlCol="0">
            <a:spAutoFit/>
          </a:bodyPr>
          <a:lstStyle/>
          <a:p>
            <a:r>
              <a:rPr lang="en-US" dirty="0"/>
              <a:t>Use the checklist as an aide-memoire to </a:t>
            </a:r>
            <a:r>
              <a:rPr lang="en-US" dirty="0" err="1"/>
              <a:t>organise</a:t>
            </a:r>
            <a:r>
              <a:rPr lang="en-US" dirty="0"/>
              <a:t> the equipment, position the patient and check the drugs are drawn up and ready to go</a:t>
            </a:r>
          </a:p>
        </p:txBody>
      </p:sp>
    </p:spTree>
    <p:extLst>
      <p:ext uri="{BB962C8B-B14F-4D97-AF65-F5344CB8AC3E}">
        <p14:creationId xmlns:p14="http://schemas.microsoft.com/office/powerpoint/2010/main" val="859050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we do?</a:t>
            </a:r>
          </a:p>
        </p:txBody>
      </p:sp>
      <p:grpSp>
        <p:nvGrpSpPr>
          <p:cNvPr id="27" name="Group 26"/>
          <p:cNvGrpSpPr/>
          <p:nvPr/>
        </p:nvGrpSpPr>
        <p:grpSpPr>
          <a:xfrm>
            <a:off x="8573600" y="1639411"/>
            <a:ext cx="474469" cy="1658359"/>
            <a:chOff x="9082677" y="1513184"/>
            <a:chExt cx="474469" cy="1658359"/>
          </a:xfrm>
        </p:grpSpPr>
        <p:sp>
          <p:nvSpPr>
            <p:cNvPr id="28" name="TextBox 27">
              <a:hlinkClick r:id="rId2" action="ppaction://hlinksldjump"/>
            </p:cNvPr>
            <p:cNvSpPr txBox="1"/>
            <p:nvPr/>
          </p:nvSpPr>
          <p:spPr>
            <a:xfrm>
              <a:off x="9089079" y="1513184"/>
              <a:ext cx="461665" cy="1658359"/>
            </a:xfrm>
            <a:prstGeom prst="rect">
              <a:avLst/>
            </a:prstGeom>
            <a:noFill/>
          </p:spPr>
          <p:txBody>
            <a:bodyPr vert="vert" wrap="square" rtlCol="0">
              <a:spAutoFit/>
            </a:bodyPr>
            <a:lstStyle/>
            <a:p>
              <a:pPr algn="ctr"/>
              <a:r>
                <a:rPr lang="en-US" b="1" dirty="0">
                  <a:solidFill>
                    <a:srgbClr val="8EB4E3"/>
                  </a:solidFill>
                </a:rPr>
                <a:t>Difficult airway</a:t>
              </a:r>
            </a:p>
          </p:txBody>
        </p:sp>
        <p:sp>
          <p:nvSpPr>
            <p:cNvPr id="29" name="Action Button: Custom 28">
              <a:hlinkClick r:id="rId3" action="ppaction://hlinksldjump" highlightClick="1"/>
            </p:cNvPr>
            <p:cNvSpPr/>
            <p:nvPr/>
          </p:nvSpPr>
          <p:spPr>
            <a:xfrm>
              <a:off x="9082677" y="1602166"/>
              <a:ext cx="474469" cy="1480395"/>
            </a:xfrm>
            <a:prstGeom prst="actionButtonBlank">
              <a:avLst/>
            </a:prstGeom>
            <a:solidFill>
              <a:schemeClr val="accent1">
                <a:alpha val="3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0" name="Group 29"/>
          <p:cNvGrpSpPr/>
          <p:nvPr/>
        </p:nvGrpSpPr>
        <p:grpSpPr>
          <a:xfrm>
            <a:off x="8573600" y="117508"/>
            <a:ext cx="474469" cy="1465459"/>
            <a:chOff x="9861818" y="361718"/>
            <a:chExt cx="474469" cy="1465459"/>
          </a:xfrm>
        </p:grpSpPr>
        <p:sp>
          <p:nvSpPr>
            <p:cNvPr id="31" name="TextBox 30"/>
            <p:cNvSpPr txBox="1"/>
            <p:nvPr/>
          </p:nvSpPr>
          <p:spPr>
            <a:xfrm>
              <a:off x="9868220" y="361718"/>
              <a:ext cx="461665" cy="1465459"/>
            </a:xfrm>
            <a:prstGeom prst="rect">
              <a:avLst/>
            </a:prstGeom>
            <a:noFill/>
          </p:spPr>
          <p:txBody>
            <a:bodyPr vert="vert" wrap="square" rtlCol="0">
              <a:spAutoFit/>
            </a:bodyPr>
            <a:lstStyle/>
            <a:p>
              <a:pPr algn="ctr"/>
              <a:r>
                <a:rPr lang="en-US" b="1" dirty="0">
                  <a:solidFill>
                    <a:srgbClr val="FF0000"/>
                  </a:solidFill>
                </a:rPr>
                <a:t>RSI</a:t>
              </a:r>
            </a:p>
          </p:txBody>
        </p:sp>
        <p:sp>
          <p:nvSpPr>
            <p:cNvPr id="32" name="Action Button: Custom 31">
              <a:hlinkClick r:id="rId4" action="ppaction://hlinksldjump" highlightClick="1"/>
            </p:cNvPr>
            <p:cNvSpPr/>
            <p:nvPr/>
          </p:nvSpPr>
          <p:spPr>
            <a:xfrm>
              <a:off x="9861818" y="361718"/>
              <a:ext cx="474469" cy="1465459"/>
            </a:xfrm>
            <a:prstGeom prst="actionButtonBlank">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3" name="Action Button: Home 32">
            <a:hlinkClick r:id="rId5" action="ppaction://hlinksldjump" highlightClick="1"/>
          </p:cNvPr>
          <p:cNvSpPr/>
          <p:nvPr/>
        </p:nvSpPr>
        <p:spPr>
          <a:xfrm>
            <a:off x="8573600" y="6577958"/>
            <a:ext cx="474469" cy="223308"/>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4" name="Group 33"/>
          <p:cNvGrpSpPr/>
          <p:nvPr/>
        </p:nvGrpSpPr>
        <p:grpSpPr>
          <a:xfrm>
            <a:off x="8573600" y="4906070"/>
            <a:ext cx="474469" cy="1465459"/>
            <a:chOff x="6990141" y="3634136"/>
            <a:chExt cx="474469" cy="1465459"/>
          </a:xfrm>
        </p:grpSpPr>
        <p:sp>
          <p:nvSpPr>
            <p:cNvPr id="35" name="TextBox 34"/>
            <p:cNvSpPr txBox="1"/>
            <p:nvPr/>
          </p:nvSpPr>
          <p:spPr>
            <a:xfrm>
              <a:off x="6996543" y="3634136"/>
              <a:ext cx="461665" cy="1465459"/>
            </a:xfrm>
            <a:prstGeom prst="rect">
              <a:avLst/>
            </a:prstGeom>
            <a:noFill/>
          </p:spPr>
          <p:txBody>
            <a:bodyPr vert="vert" wrap="square" rtlCol="0">
              <a:spAutoFit/>
            </a:bodyPr>
            <a:lstStyle/>
            <a:p>
              <a:pPr algn="ctr"/>
              <a:r>
                <a:rPr lang="en-US" b="1" dirty="0">
                  <a:solidFill>
                    <a:srgbClr val="8EB4E3"/>
                  </a:solidFill>
                </a:rPr>
                <a:t>Anticipation</a:t>
              </a:r>
            </a:p>
          </p:txBody>
        </p:sp>
        <p:sp>
          <p:nvSpPr>
            <p:cNvPr id="36" name="Action Button: Custom 35">
              <a:hlinkClick r:id="rId6" action="ppaction://hlinksldjump" highlightClick="1"/>
            </p:cNvPr>
            <p:cNvSpPr/>
            <p:nvPr/>
          </p:nvSpPr>
          <p:spPr>
            <a:xfrm>
              <a:off x="6990141" y="3634136"/>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8573600" y="3296101"/>
            <a:ext cx="474469" cy="1495413"/>
            <a:chOff x="9495788" y="3268203"/>
            <a:chExt cx="474469" cy="1495413"/>
          </a:xfrm>
        </p:grpSpPr>
        <p:sp>
          <p:nvSpPr>
            <p:cNvPr id="38" name="TextBox 37"/>
            <p:cNvSpPr txBox="1"/>
            <p:nvPr/>
          </p:nvSpPr>
          <p:spPr>
            <a:xfrm>
              <a:off x="9502190" y="3268203"/>
              <a:ext cx="461665" cy="1495413"/>
            </a:xfrm>
            <a:prstGeom prst="rect">
              <a:avLst/>
            </a:prstGeom>
            <a:noFill/>
          </p:spPr>
          <p:txBody>
            <a:bodyPr vert="vert" wrap="square" rtlCol="0">
              <a:spAutoFit/>
            </a:bodyPr>
            <a:lstStyle/>
            <a:p>
              <a:pPr algn="ctr"/>
              <a:r>
                <a:rPr lang="en-US" b="1" dirty="0">
                  <a:solidFill>
                    <a:srgbClr val="8EB4E3"/>
                  </a:solidFill>
                </a:rPr>
                <a:t>CICV</a:t>
              </a:r>
            </a:p>
          </p:txBody>
        </p:sp>
        <p:sp>
          <p:nvSpPr>
            <p:cNvPr id="39" name="Action Button: Custom 38">
              <a:hlinkClick r:id="rId7" action="ppaction://hlinksldjump" highlightClick="1"/>
            </p:cNvPr>
            <p:cNvSpPr/>
            <p:nvPr/>
          </p:nvSpPr>
          <p:spPr>
            <a:xfrm>
              <a:off x="9495788" y="3283180"/>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0" name="Action Button: Forward or Next 39">
            <a:hlinkClick r:id="" action="ppaction://hlinkshowjump?jump=nextslide" highlightClick="1"/>
          </p:cNvPr>
          <p:cNvSpPr/>
          <p:nvPr/>
        </p:nvSpPr>
        <p:spPr>
          <a:xfrm>
            <a:off x="7382184" y="5838250"/>
            <a:ext cx="847416" cy="83740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8" cstate="print"/>
          <a:stretch>
            <a:fillRect/>
          </a:stretch>
        </p:blipFill>
        <p:spPr>
          <a:xfrm>
            <a:off x="457200" y="1417638"/>
            <a:ext cx="1668036" cy="4791514"/>
          </a:xfrm>
          <a:prstGeom prst="rect">
            <a:avLst/>
          </a:prstGeom>
        </p:spPr>
      </p:pic>
      <p:sp>
        <p:nvSpPr>
          <p:cNvPr id="20" name="Title 1"/>
          <p:cNvSpPr txBox="1">
            <a:spLocks/>
          </p:cNvSpPr>
          <p:nvPr/>
        </p:nvSpPr>
        <p:spPr>
          <a:xfrm>
            <a:off x="4525468" y="881125"/>
            <a:ext cx="3704132" cy="536513"/>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2400" dirty="0"/>
              <a:t>Preparation</a:t>
            </a:r>
          </a:p>
        </p:txBody>
      </p:sp>
      <p:sp>
        <p:nvSpPr>
          <p:cNvPr id="21" name="TextBox 20"/>
          <p:cNvSpPr txBox="1"/>
          <p:nvPr/>
        </p:nvSpPr>
        <p:spPr>
          <a:xfrm>
            <a:off x="3710402" y="2285458"/>
            <a:ext cx="4366798" cy="646331"/>
          </a:xfrm>
          <a:prstGeom prst="rect">
            <a:avLst/>
          </a:prstGeom>
          <a:noFill/>
        </p:spPr>
        <p:txBody>
          <a:bodyPr wrap="square" rtlCol="0">
            <a:spAutoFit/>
          </a:bodyPr>
          <a:lstStyle/>
          <a:p>
            <a:r>
              <a:rPr lang="en-US" dirty="0"/>
              <a:t>Ensure everyone is aware of their role during the procedure</a:t>
            </a:r>
          </a:p>
        </p:txBody>
      </p:sp>
    </p:spTree>
    <p:extLst>
      <p:ext uri="{BB962C8B-B14F-4D97-AF65-F5344CB8AC3E}">
        <p14:creationId xmlns:p14="http://schemas.microsoft.com/office/powerpoint/2010/main" val="859050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we do?</a:t>
            </a:r>
          </a:p>
        </p:txBody>
      </p:sp>
      <p:grpSp>
        <p:nvGrpSpPr>
          <p:cNvPr id="27" name="Group 26"/>
          <p:cNvGrpSpPr/>
          <p:nvPr/>
        </p:nvGrpSpPr>
        <p:grpSpPr>
          <a:xfrm>
            <a:off x="8573600" y="1639411"/>
            <a:ext cx="474469" cy="1658359"/>
            <a:chOff x="9082677" y="1513184"/>
            <a:chExt cx="474469" cy="1658359"/>
          </a:xfrm>
        </p:grpSpPr>
        <p:sp>
          <p:nvSpPr>
            <p:cNvPr id="28" name="TextBox 27">
              <a:hlinkClick r:id="rId2" action="ppaction://hlinksldjump"/>
            </p:cNvPr>
            <p:cNvSpPr txBox="1"/>
            <p:nvPr/>
          </p:nvSpPr>
          <p:spPr>
            <a:xfrm>
              <a:off x="9089079" y="1513184"/>
              <a:ext cx="461665" cy="1658359"/>
            </a:xfrm>
            <a:prstGeom prst="rect">
              <a:avLst/>
            </a:prstGeom>
            <a:noFill/>
          </p:spPr>
          <p:txBody>
            <a:bodyPr vert="vert" wrap="square" rtlCol="0">
              <a:spAutoFit/>
            </a:bodyPr>
            <a:lstStyle/>
            <a:p>
              <a:pPr algn="ctr"/>
              <a:r>
                <a:rPr lang="en-US" b="1" dirty="0">
                  <a:solidFill>
                    <a:srgbClr val="8EB4E3"/>
                  </a:solidFill>
                </a:rPr>
                <a:t>Difficult airway</a:t>
              </a:r>
            </a:p>
          </p:txBody>
        </p:sp>
        <p:sp>
          <p:nvSpPr>
            <p:cNvPr id="29" name="Action Button: Custom 28">
              <a:hlinkClick r:id="rId3" action="ppaction://hlinksldjump" highlightClick="1"/>
            </p:cNvPr>
            <p:cNvSpPr/>
            <p:nvPr/>
          </p:nvSpPr>
          <p:spPr>
            <a:xfrm>
              <a:off x="9082677" y="1602166"/>
              <a:ext cx="474469" cy="1480395"/>
            </a:xfrm>
            <a:prstGeom prst="actionButtonBlank">
              <a:avLst/>
            </a:prstGeom>
            <a:solidFill>
              <a:schemeClr val="accent1">
                <a:alpha val="3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0" name="Group 29"/>
          <p:cNvGrpSpPr/>
          <p:nvPr/>
        </p:nvGrpSpPr>
        <p:grpSpPr>
          <a:xfrm>
            <a:off x="8573600" y="117508"/>
            <a:ext cx="474469" cy="1465459"/>
            <a:chOff x="9861818" y="361718"/>
            <a:chExt cx="474469" cy="1465459"/>
          </a:xfrm>
        </p:grpSpPr>
        <p:sp>
          <p:nvSpPr>
            <p:cNvPr id="31" name="TextBox 30"/>
            <p:cNvSpPr txBox="1"/>
            <p:nvPr/>
          </p:nvSpPr>
          <p:spPr>
            <a:xfrm>
              <a:off x="9868220" y="361718"/>
              <a:ext cx="461665" cy="1465459"/>
            </a:xfrm>
            <a:prstGeom prst="rect">
              <a:avLst/>
            </a:prstGeom>
            <a:noFill/>
          </p:spPr>
          <p:txBody>
            <a:bodyPr vert="vert" wrap="square" rtlCol="0">
              <a:spAutoFit/>
            </a:bodyPr>
            <a:lstStyle/>
            <a:p>
              <a:pPr algn="ctr"/>
              <a:r>
                <a:rPr lang="en-US" b="1" dirty="0">
                  <a:solidFill>
                    <a:srgbClr val="FF0000"/>
                  </a:solidFill>
                </a:rPr>
                <a:t>RSI</a:t>
              </a:r>
            </a:p>
          </p:txBody>
        </p:sp>
        <p:sp>
          <p:nvSpPr>
            <p:cNvPr id="32" name="Action Button: Custom 31">
              <a:hlinkClick r:id="rId4" action="ppaction://hlinksldjump" highlightClick="1"/>
            </p:cNvPr>
            <p:cNvSpPr/>
            <p:nvPr/>
          </p:nvSpPr>
          <p:spPr>
            <a:xfrm>
              <a:off x="9861818" y="361718"/>
              <a:ext cx="474469" cy="1465459"/>
            </a:xfrm>
            <a:prstGeom prst="actionButtonBlank">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3" name="Action Button: Home 32">
            <a:hlinkClick r:id="rId5" action="ppaction://hlinksldjump" highlightClick="1"/>
          </p:cNvPr>
          <p:cNvSpPr/>
          <p:nvPr/>
        </p:nvSpPr>
        <p:spPr>
          <a:xfrm>
            <a:off x="8573600" y="6577958"/>
            <a:ext cx="474469" cy="223308"/>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4" name="Group 33"/>
          <p:cNvGrpSpPr/>
          <p:nvPr/>
        </p:nvGrpSpPr>
        <p:grpSpPr>
          <a:xfrm>
            <a:off x="8573600" y="4906070"/>
            <a:ext cx="474469" cy="1465459"/>
            <a:chOff x="6990141" y="3634136"/>
            <a:chExt cx="474469" cy="1465459"/>
          </a:xfrm>
        </p:grpSpPr>
        <p:sp>
          <p:nvSpPr>
            <p:cNvPr id="35" name="TextBox 34"/>
            <p:cNvSpPr txBox="1"/>
            <p:nvPr/>
          </p:nvSpPr>
          <p:spPr>
            <a:xfrm>
              <a:off x="6996543" y="3634136"/>
              <a:ext cx="461665" cy="1465459"/>
            </a:xfrm>
            <a:prstGeom prst="rect">
              <a:avLst/>
            </a:prstGeom>
            <a:noFill/>
          </p:spPr>
          <p:txBody>
            <a:bodyPr vert="vert" wrap="square" rtlCol="0">
              <a:spAutoFit/>
            </a:bodyPr>
            <a:lstStyle/>
            <a:p>
              <a:pPr algn="ctr"/>
              <a:r>
                <a:rPr lang="en-US" b="1" dirty="0">
                  <a:solidFill>
                    <a:srgbClr val="8EB4E3"/>
                  </a:solidFill>
                </a:rPr>
                <a:t>Anticipation</a:t>
              </a:r>
            </a:p>
          </p:txBody>
        </p:sp>
        <p:sp>
          <p:nvSpPr>
            <p:cNvPr id="36" name="Action Button: Custom 35">
              <a:hlinkClick r:id="rId6" action="ppaction://hlinksldjump" highlightClick="1"/>
            </p:cNvPr>
            <p:cNvSpPr/>
            <p:nvPr/>
          </p:nvSpPr>
          <p:spPr>
            <a:xfrm>
              <a:off x="6990141" y="3634136"/>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8573600" y="3296101"/>
            <a:ext cx="474469" cy="1495413"/>
            <a:chOff x="9495788" y="3268203"/>
            <a:chExt cx="474469" cy="1495413"/>
          </a:xfrm>
        </p:grpSpPr>
        <p:sp>
          <p:nvSpPr>
            <p:cNvPr id="38" name="TextBox 37"/>
            <p:cNvSpPr txBox="1"/>
            <p:nvPr/>
          </p:nvSpPr>
          <p:spPr>
            <a:xfrm>
              <a:off x="9502190" y="3268203"/>
              <a:ext cx="461665" cy="1495413"/>
            </a:xfrm>
            <a:prstGeom prst="rect">
              <a:avLst/>
            </a:prstGeom>
            <a:noFill/>
          </p:spPr>
          <p:txBody>
            <a:bodyPr vert="vert" wrap="square" rtlCol="0">
              <a:spAutoFit/>
            </a:bodyPr>
            <a:lstStyle/>
            <a:p>
              <a:pPr algn="ctr"/>
              <a:r>
                <a:rPr lang="en-US" b="1" dirty="0">
                  <a:solidFill>
                    <a:srgbClr val="8EB4E3"/>
                  </a:solidFill>
                </a:rPr>
                <a:t>CICV</a:t>
              </a:r>
            </a:p>
          </p:txBody>
        </p:sp>
        <p:sp>
          <p:nvSpPr>
            <p:cNvPr id="39" name="Action Button: Custom 38">
              <a:hlinkClick r:id="rId7" action="ppaction://hlinksldjump" highlightClick="1"/>
            </p:cNvPr>
            <p:cNvSpPr/>
            <p:nvPr/>
          </p:nvSpPr>
          <p:spPr>
            <a:xfrm>
              <a:off x="9495788" y="3283180"/>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0" name="Action Button: Forward or Next 39">
            <a:hlinkClick r:id="" action="ppaction://hlinkshowjump?jump=nextslide" highlightClick="1"/>
          </p:cNvPr>
          <p:cNvSpPr/>
          <p:nvPr/>
        </p:nvSpPr>
        <p:spPr>
          <a:xfrm>
            <a:off x="7382184" y="5838250"/>
            <a:ext cx="847416" cy="83740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8" cstate="print"/>
          <a:stretch>
            <a:fillRect/>
          </a:stretch>
        </p:blipFill>
        <p:spPr>
          <a:xfrm>
            <a:off x="457200" y="1417638"/>
            <a:ext cx="2245889" cy="5464997"/>
          </a:xfrm>
          <a:prstGeom prst="rect">
            <a:avLst/>
          </a:prstGeom>
        </p:spPr>
      </p:pic>
      <p:sp>
        <p:nvSpPr>
          <p:cNvPr id="19" name="Title 1"/>
          <p:cNvSpPr txBox="1">
            <a:spLocks/>
          </p:cNvSpPr>
          <p:nvPr/>
        </p:nvSpPr>
        <p:spPr>
          <a:xfrm>
            <a:off x="4525468" y="881125"/>
            <a:ext cx="3704132" cy="536513"/>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2400" dirty="0"/>
              <a:t>Preparation</a:t>
            </a:r>
          </a:p>
        </p:txBody>
      </p:sp>
      <p:sp>
        <p:nvSpPr>
          <p:cNvPr id="20" name="TextBox 19"/>
          <p:cNvSpPr txBox="1"/>
          <p:nvPr/>
        </p:nvSpPr>
        <p:spPr>
          <a:xfrm>
            <a:off x="3710402" y="2285458"/>
            <a:ext cx="4366798" cy="923330"/>
          </a:xfrm>
          <a:prstGeom prst="rect">
            <a:avLst/>
          </a:prstGeom>
          <a:noFill/>
        </p:spPr>
        <p:txBody>
          <a:bodyPr wrap="square" rtlCol="0">
            <a:spAutoFit/>
          </a:bodyPr>
          <a:lstStyle/>
          <a:p>
            <a:r>
              <a:rPr lang="en-US" dirty="0"/>
              <a:t>We will cover this in more detail in the sections on difficult airways and can’t intubate, can’t ventilate.</a:t>
            </a:r>
          </a:p>
        </p:txBody>
      </p:sp>
    </p:spTree>
    <p:extLst>
      <p:ext uri="{BB962C8B-B14F-4D97-AF65-F5344CB8AC3E}">
        <p14:creationId xmlns:p14="http://schemas.microsoft.com/office/powerpoint/2010/main" val="859050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we do?</a:t>
            </a:r>
          </a:p>
        </p:txBody>
      </p:sp>
      <p:grpSp>
        <p:nvGrpSpPr>
          <p:cNvPr id="27" name="Group 26"/>
          <p:cNvGrpSpPr/>
          <p:nvPr/>
        </p:nvGrpSpPr>
        <p:grpSpPr>
          <a:xfrm>
            <a:off x="8573600" y="1639411"/>
            <a:ext cx="474469" cy="1658359"/>
            <a:chOff x="9082677" y="1513184"/>
            <a:chExt cx="474469" cy="1658359"/>
          </a:xfrm>
        </p:grpSpPr>
        <p:sp>
          <p:nvSpPr>
            <p:cNvPr id="28" name="TextBox 27">
              <a:hlinkClick r:id="rId2" action="ppaction://hlinksldjump"/>
            </p:cNvPr>
            <p:cNvSpPr txBox="1"/>
            <p:nvPr/>
          </p:nvSpPr>
          <p:spPr>
            <a:xfrm>
              <a:off x="9089079" y="1513184"/>
              <a:ext cx="461665" cy="1658359"/>
            </a:xfrm>
            <a:prstGeom prst="rect">
              <a:avLst/>
            </a:prstGeom>
            <a:noFill/>
          </p:spPr>
          <p:txBody>
            <a:bodyPr vert="vert" wrap="square" rtlCol="0">
              <a:spAutoFit/>
            </a:bodyPr>
            <a:lstStyle/>
            <a:p>
              <a:pPr algn="ctr"/>
              <a:r>
                <a:rPr lang="en-US" b="1" dirty="0">
                  <a:solidFill>
                    <a:srgbClr val="8EB4E3"/>
                  </a:solidFill>
                </a:rPr>
                <a:t>Difficult airway</a:t>
              </a:r>
            </a:p>
          </p:txBody>
        </p:sp>
        <p:sp>
          <p:nvSpPr>
            <p:cNvPr id="29" name="Action Button: Custom 28">
              <a:hlinkClick r:id="rId3" action="ppaction://hlinksldjump" highlightClick="1"/>
            </p:cNvPr>
            <p:cNvSpPr/>
            <p:nvPr/>
          </p:nvSpPr>
          <p:spPr>
            <a:xfrm>
              <a:off x="9082677" y="1602166"/>
              <a:ext cx="474469" cy="1480395"/>
            </a:xfrm>
            <a:prstGeom prst="actionButtonBlank">
              <a:avLst/>
            </a:prstGeom>
            <a:solidFill>
              <a:schemeClr val="accent1">
                <a:alpha val="3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0" name="Group 29"/>
          <p:cNvGrpSpPr/>
          <p:nvPr/>
        </p:nvGrpSpPr>
        <p:grpSpPr>
          <a:xfrm>
            <a:off x="8573600" y="117508"/>
            <a:ext cx="474469" cy="1465459"/>
            <a:chOff x="9861818" y="361718"/>
            <a:chExt cx="474469" cy="1465459"/>
          </a:xfrm>
        </p:grpSpPr>
        <p:sp>
          <p:nvSpPr>
            <p:cNvPr id="31" name="TextBox 30"/>
            <p:cNvSpPr txBox="1"/>
            <p:nvPr/>
          </p:nvSpPr>
          <p:spPr>
            <a:xfrm>
              <a:off x="9868220" y="361718"/>
              <a:ext cx="461665" cy="1465459"/>
            </a:xfrm>
            <a:prstGeom prst="rect">
              <a:avLst/>
            </a:prstGeom>
            <a:noFill/>
          </p:spPr>
          <p:txBody>
            <a:bodyPr vert="vert" wrap="square" rtlCol="0">
              <a:spAutoFit/>
            </a:bodyPr>
            <a:lstStyle/>
            <a:p>
              <a:pPr algn="ctr"/>
              <a:r>
                <a:rPr lang="en-US" b="1" dirty="0">
                  <a:solidFill>
                    <a:srgbClr val="FF0000"/>
                  </a:solidFill>
                </a:rPr>
                <a:t>RSI</a:t>
              </a:r>
            </a:p>
          </p:txBody>
        </p:sp>
        <p:sp>
          <p:nvSpPr>
            <p:cNvPr id="32" name="Action Button: Custom 31">
              <a:hlinkClick r:id="rId4" action="ppaction://hlinksldjump" highlightClick="1"/>
            </p:cNvPr>
            <p:cNvSpPr/>
            <p:nvPr/>
          </p:nvSpPr>
          <p:spPr>
            <a:xfrm>
              <a:off x="9861818" y="361718"/>
              <a:ext cx="474469" cy="1465459"/>
            </a:xfrm>
            <a:prstGeom prst="actionButtonBlank">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3" name="Action Button: Home 32">
            <a:hlinkClick r:id="rId5" action="ppaction://hlinksldjump" highlightClick="1"/>
          </p:cNvPr>
          <p:cNvSpPr/>
          <p:nvPr/>
        </p:nvSpPr>
        <p:spPr>
          <a:xfrm>
            <a:off x="8573600" y="6577958"/>
            <a:ext cx="474469" cy="223308"/>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4" name="Group 33"/>
          <p:cNvGrpSpPr/>
          <p:nvPr/>
        </p:nvGrpSpPr>
        <p:grpSpPr>
          <a:xfrm>
            <a:off x="8573600" y="4906070"/>
            <a:ext cx="474469" cy="1465459"/>
            <a:chOff x="6990141" y="3634136"/>
            <a:chExt cx="474469" cy="1465459"/>
          </a:xfrm>
        </p:grpSpPr>
        <p:sp>
          <p:nvSpPr>
            <p:cNvPr id="35" name="TextBox 34"/>
            <p:cNvSpPr txBox="1"/>
            <p:nvPr/>
          </p:nvSpPr>
          <p:spPr>
            <a:xfrm>
              <a:off x="6996543" y="3634136"/>
              <a:ext cx="461665" cy="1465459"/>
            </a:xfrm>
            <a:prstGeom prst="rect">
              <a:avLst/>
            </a:prstGeom>
            <a:noFill/>
          </p:spPr>
          <p:txBody>
            <a:bodyPr vert="vert" wrap="square" rtlCol="0">
              <a:spAutoFit/>
            </a:bodyPr>
            <a:lstStyle/>
            <a:p>
              <a:pPr algn="ctr"/>
              <a:r>
                <a:rPr lang="en-US" b="1" dirty="0">
                  <a:solidFill>
                    <a:srgbClr val="8EB4E3"/>
                  </a:solidFill>
                </a:rPr>
                <a:t>Anticipation</a:t>
              </a:r>
            </a:p>
          </p:txBody>
        </p:sp>
        <p:sp>
          <p:nvSpPr>
            <p:cNvPr id="36" name="Action Button: Custom 35">
              <a:hlinkClick r:id="rId6" action="ppaction://hlinksldjump" highlightClick="1"/>
            </p:cNvPr>
            <p:cNvSpPr/>
            <p:nvPr/>
          </p:nvSpPr>
          <p:spPr>
            <a:xfrm>
              <a:off x="6990141" y="3634136"/>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8573600" y="3296101"/>
            <a:ext cx="474469" cy="1495413"/>
            <a:chOff x="9495788" y="3268203"/>
            <a:chExt cx="474469" cy="1495413"/>
          </a:xfrm>
        </p:grpSpPr>
        <p:sp>
          <p:nvSpPr>
            <p:cNvPr id="38" name="TextBox 37"/>
            <p:cNvSpPr txBox="1"/>
            <p:nvPr/>
          </p:nvSpPr>
          <p:spPr>
            <a:xfrm>
              <a:off x="9502190" y="3268203"/>
              <a:ext cx="461665" cy="1495413"/>
            </a:xfrm>
            <a:prstGeom prst="rect">
              <a:avLst/>
            </a:prstGeom>
            <a:noFill/>
          </p:spPr>
          <p:txBody>
            <a:bodyPr vert="vert" wrap="square" rtlCol="0">
              <a:spAutoFit/>
            </a:bodyPr>
            <a:lstStyle/>
            <a:p>
              <a:pPr algn="ctr"/>
              <a:r>
                <a:rPr lang="en-US" b="1" dirty="0">
                  <a:solidFill>
                    <a:srgbClr val="8EB4E3"/>
                  </a:solidFill>
                </a:rPr>
                <a:t>CICV</a:t>
              </a:r>
            </a:p>
          </p:txBody>
        </p:sp>
        <p:sp>
          <p:nvSpPr>
            <p:cNvPr id="39" name="Action Button: Custom 38">
              <a:hlinkClick r:id="rId7" action="ppaction://hlinksldjump" highlightClick="1"/>
            </p:cNvPr>
            <p:cNvSpPr/>
            <p:nvPr/>
          </p:nvSpPr>
          <p:spPr>
            <a:xfrm>
              <a:off x="9495788" y="3283180"/>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0" name="Action Button: Forward or Next 39">
            <a:hlinkClick r:id="" action="ppaction://hlinkshowjump?jump=nextslide" highlightClick="1"/>
          </p:cNvPr>
          <p:cNvSpPr/>
          <p:nvPr/>
        </p:nvSpPr>
        <p:spPr>
          <a:xfrm>
            <a:off x="7382184" y="5838250"/>
            <a:ext cx="847416" cy="83740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itle 1"/>
          <p:cNvSpPr txBox="1">
            <a:spLocks/>
          </p:cNvSpPr>
          <p:nvPr/>
        </p:nvSpPr>
        <p:spPr>
          <a:xfrm>
            <a:off x="4525468" y="881125"/>
            <a:ext cx="3704132" cy="536513"/>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2400" dirty="0"/>
              <a:t>Preparation</a:t>
            </a:r>
          </a:p>
        </p:txBody>
      </p:sp>
      <p:sp>
        <p:nvSpPr>
          <p:cNvPr id="4" name="Rectangle 3"/>
          <p:cNvSpPr/>
          <p:nvPr/>
        </p:nvSpPr>
        <p:spPr>
          <a:xfrm>
            <a:off x="670727" y="1728393"/>
            <a:ext cx="7092516" cy="4247317"/>
          </a:xfrm>
          <a:prstGeom prst="rect">
            <a:avLst/>
          </a:prstGeom>
        </p:spPr>
        <p:txBody>
          <a:bodyPr wrap="square">
            <a:spAutoFit/>
          </a:bodyPr>
          <a:lstStyle/>
          <a:p>
            <a:r>
              <a:rPr lang="en-US" dirty="0"/>
              <a:t>When everything is ready, and whilst the patient is being pre-oxygenated,</a:t>
            </a:r>
          </a:p>
          <a:p>
            <a:r>
              <a:rPr lang="en-US" dirty="0"/>
              <a:t>the Team Leader reads the whole checklist out just prior to drug administration</a:t>
            </a:r>
          </a:p>
          <a:p>
            <a:endParaRPr lang="en-US" dirty="0"/>
          </a:p>
          <a:p>
            <a:r>
              <a:rPr lang="en-US" dirty="0"/>
              <a:t>Each box requires an answer, either “Yes/No” or a brief comment</a:t>
            </a:r>
          </a:p>
          <a:p>
            <a:endParaRPr lang="en-US" dirty="0"/>
          </a:p>
          <a:p>
            <a:r>
              <a:rPr lang="en-US" dirty="0"/>
              <a:t>For example:</a:t>
            </a:r>
          </a:p>
          <a:p>
            <a:r>
              <a:rPr lang="en-US" dirty="0"/>
              <a:t>Q - “2 working Laryngoscopes”</a:t>
            </a:r>
          </a:p>
          <a:p>
            <a:r>
              <a:rPr lang="tr-TR" dirty="0"/>
              <a:t>A - “</a:t>
            </a:r>
            <a:r>
              <a:rPr lang="tr-TR" dirty="0" err="1"/>
              <a:t>Yes</a:t>
            </a:r>
            <a:r>
              <a:rPr lang="tr-TR" dirty="0"/>
              <a:t>”</a:t>
            </a:r>
          </a:p>
          <a:p>
            <a:r>
              <a:rPr lang="tr-TR" dirty="0" err="1"/>
              <a:t>Q</a:t>
            </a:r>
            <a:r>
              <a:rPr lang="tr-TR" dirty="0"/>
              <a:t> - “Manual </a:t>
            </a:r>
            <a:r>
              <a:rPr lang="tr-TR" dirty="0" err="1"/>
              <a:t>In-line</a:t>
            </a:r>
            <a:r>
              <a:rPr lang="tr-TR" dirty="0"/>
              <a:t> </a:t>
            </a:r>
            <a:r>
              <a:rPr lang="tr-TR" dirty="0" err="1"/>
              <a:t>Stabilisation</a:t>
            </a:r>
            <a:r>
              <a:rPr lang="tr-TR" dirty="0"/>
              <a:t> </a:t>
            </a:r>
            <a:r>
              <a:rPr lang="tr-TR" dirty="0" err="1"/>
              <a:t>Required</a:t>
            </a:r>
            <a:r>
              <a:rPr lang="tr-TR" dirty="0"/>
              <a:t>”</a:t>
            </a:r>
          </a:p>
          <a:p>
            <a:r>
              <a:rPr lang="tr-TR" dirty="0"/>
              <a:t>A - “Not </a:t>
            </a:r>
            <a:r>
              <a:rPr lang="tr-TR" dirty="0" err="1"/>
              <a:t>required</a:t>
            </a:r>
            <a:r>
              <a:rPr lang="tr-TR" dirty="0"/>
              <a:t>”</a:t>
            </a:r>
          </a:p>
          <a:p>
            <a:r>
              <a:rPr lang="tr-TR" dirty="0" err="1"/>
              <a:t>Q</a:t>
            </a:r>
            <a:r>
              <a:rPr lang="tr-TR" dirty="0"/>
              <a:t> - “</a:t>
            </a:r>
            <a:r>
              <a:rPr lang="tr-TR" dirty="0" err="1"/>
              <a:t>Verbalise</a:t>
            </a:r>
            <a:r>
              <a:rPr lang="tr-TR" dirty="0"/>
              <a:t> </a:t>
            </a:r>
            <a:r>
              <a:rPr lang="tr-TR" dirty="0" err="1"/>
              <a:t>Drug</a:t>
            </a:r>
            <a:r>
              <a:rPr lang="tr-TR" dirty="0"/>
              <a:t> </a:t>
            </a:r>
            <a:r>
              <a:rPr lang="tr-TR" dirty="0" err="1"/>
              <a:t>Doses</a:t>
            </a:r>
            <a:r>
              <a:rPr lang="tr-TR" dirty="0"/>
              <a:t> </a:t>
            </a:r>
            <a:r>
              <a:rPr lang="tr-TR" dirty="0" err="1"/>
              <a:t>and</a:t>
            </a:r>
            <a:r>
              <a:rPr lang="tr-TR" dirty="0"/>
              <a:t> </a:t>
            </a:r>
            <a:r>
              <a:rPr lang="tr-TR" dirty="0" err="1"/>
              <a:t>Volumes</a:t>
            </a:r>
            <a:r>
              <a:rPr lang="tr-TR" dirty="0"/>
              <a:t>”</a:t>
            </a:r>
          </a:p>
          <a:p>
            <a:r>
              <a:rPr lang="fr-FR" dirty="0"/>
              <a:t>A - “___mg/Kg Induction agent =___mg = ___</a:t>
            </a:r>
            <a:r>
              <a:rPr lang="fr-FR" dirty="0" err="1"/>
              <a:t>mls</a:t>
            </a:r>
            <a:r>
              <a:rPr lang="fr-FR" dirty="0"/>
              <a:t> ”</a:t>
            </a:r>
          </a:p>
          <a:p>
            <a:r>
              <a:rPr lang="fr-FR" dirty="0"/>
              <a:t>Q - “</a:t>
            </a:r>
            <a:r>
              <a:rPr lang="fr-FR" dirty="0" err="1"/>
              <a:t>Intubator</a:t>
            </a:r>
            <a:r>
              <a:rPr lang="fr-FR" dirty="0"/>
              <a:t> (1st/2nd)”</a:t>
            </a:r>
          </a:p>
          <a:p>
            <a:r>
              <a:rPr lang="fr-FR" dirty="0"/>
              <a:t>A - “Dr X / Dr Y”</a:t>
            </a:r>
            <a:endParaRPr lang="en-US" dirty="0"/>
          </a:p>
        </p:txBody>
      </p:sp>
    </p:spTree>
    <p:extLst>
      <p:ext uri="{BB962C8B-B14F-4D97-AF65-F5344CB8AC3E}">
        <p14:creationId xmlns:p14="http://schemas.microsoft.com/office/powerpoint/2010/main" val="3903324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grpSp>
        <p:nvGrpSpPr>
          <p:cNvPr id="32" name="Group 31"/>
          <p:cNvGrpSpPr/>
          <p:nvPr/>
        </p:nvGrpSpPr>
        <p:grpSpPr>
          <a:xfrm>
            <a:off x="8573600" y="1639411"/>
            <a:ext cx="474469" cy="1658359"/>
            <a:chOff x="9082677" y="1513184"/>
            <a:chExt cx="474469" cy="1658359"/>
          </a:xfrm>
        </p:grpSpPr>
        <p:sp>
          <p:nvSpPr>
            <p:cNvPr id="33" name="TextBox 32">
              <a:hlinkClick r:id="rId2" action="ppaction://hlinksldjump"/>
            </p:cNvPr>
            <p:cNvSpPr txBox="1"/>
            <p:nvPr/>
          </p:nvSpPr>
          <p:spPr>
            <a:xfrm>
              <a:off x="9089079" y="1513184"/>
              <a:ext cx="461665" cy="1658359"/>
            </a:xfrm>
            <a:prstGeom prst="rect">
              <a:avLst/>
            </a:prstGeom>
            <a:noFill/>
          </p:spPr>
          <p:txBody>
            <a:bodyPr vert="vert" wrap="square" rtlCol="0">
              <a:spAutoFit/>
            </a:bodyPr>
            <a:lstStyle/>
            <a:p>
              <a:pPr algn="ctr"/>
              <a:r>
                <a:rPr lang="en-US" b="1" dirty="0">
                  <a:solidFill>
                    <a:srgbClr val="8EB4E3"/>
                  </a:solidFill>
                </a:rPr>
                <a:t>Difficult airway</a:t>
              </a:r>
            </a:p>
          </p:txBody>
        </p:sp>
        <p:sp>
          <p:nvSpPr>
            <p:cNvPr id="34" name="Action Button: Custom 33">
              <a:hlinkClick r:id="rId3" action="ppaction://hlinksldjump" highlightClick="1"/>
            </p:cNvPr>
            <p:cNvSpPr/>
            <p:nvPr/>
          </p:nvSpPr>
          <p:spPr>
            <a:xfrm>
              <a:off x="9082677" y="1602166"/>
              <a:ext cx="474469" cy="1480395"/>
            </a:xfrm>
            <a:prstGeom prst="actionButtonBlank">
              <a:avLst/>
            </a:prstGeom>
            <a:solidFill>
              <a:schemeClr val="accent1">
                <a:alpha val="3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5" name="Group 34"/>
          <p:cNvGrpSpPr/>
          <p:nvPr/>
        </p:nvGrpSpPr>
        <p:grpSpPr>
          <a:xfrm>
            <a:off x="8573600" y="117508"/>
            <a:ext cx="474469" cy="1465459"/>
            <a:chOff x="9861818" y="361718"/>
            <a:chExt cx="474469" cy="1465459"/>
          </a:xfrm>
        </p:grpSpPr>
        <p:sp>
          <p:nvSpPr>
            <p:cNvPr id="36" name="TextBox 35"/>
            <p:cNvSpPr txBox="1"/>
            <p:nvPr/>
          </p:nvSpPr>
          <p:spPr>
            <a:xfrm>
              <a:off x="9868220" y="361718"/>
              <a:ext cx="461665" cy="1465459"/>
            </a:xfrm>
            <a:prstGeom prst="rect">
              <a:avLst/>
            </a:prstGeom>
            <a:noFill/>
          </p:spPr>
          <p:txBody>
            <a:bodyPr vert="vert" wrap="square" rtlCol="0">
              <a:spAutoFit/>
            </a:bodyPr>
            <a:lstStyle/>
            <a:p>
              <a:pPr algn="ctr"/>
              <a:r>
                <a:rPr lang="en-US" b="1" dirty="0">
                  <a:solidFill>
                    <a:schemeClr val="tx2">
                      <a:lumMod val="40000"/>
                      <a:lumOff val="60000"/>
                    </a:schemeClr>
                  </a:solidFill>
                </a:rPr>
                <a:t>RSI</a:t>
              </a:r>
            </a:p>
          </p:txBody>
        </p:sp>
        <p:sp>
          <p:nvSpPr>
            <p:cNvPr id="37" name="Action Button: Custom 36">
              <a:hlinkClick r:id="rId4" action="ppaction://hlinksldjump" highlightClick="1"/>
            </p:cNvPr>
            <p:cNvSpPr/>
            <p:nvPr/>
          </p:nvSpPr>
          <p:spPr>
            <a:xfrm>
              <a:off x="9861818" y="361718"/>
              <a:ext cx="474469" cy="1465459"/>
            </a:xfrm>
            <a:prstGeom prst="actionButtonBlank">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8" name="Action Button: Home 37">
            <a:hlinkClick r:id="rId5" action="ppaction://hlinksldjump" highlightClick="1"/>
          </p:cNvPr>
          <p:cNvSpPr/>
          <p:nvPr/>
        </p:nvSpPr>
        <p:spPr>
          <a:xfrm>
            <a:off x="8573600" y="6577958"/>
            <a:ext cx="474469" cy="223308"/>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9" name="Group 38"/>
          <p:cNvGrpSpPr/>
          <p:nvPr/>
        </p:nvGrpSpPr>
        <p:grpSpPr>
          <a:xfrm>
            <a:off x="8573600" y="4906070"/>
            <a:ext cx="474469" cy="1465459"/>
            <a:chOff x="6990141" y="3634136"/>
            <a:chExt cx="474469" cy="1465459"/>
          </a:xfrm>
        </p:grpSpPr>
        <p:sp>
          <p:nvSpPr>
            <p:cNvPr id="40" name="TextBox 39"/>
            <p:cNvSpPr txBox="1"/>
            <p:nvPr/>
          </p:nvSpPr>
          <p:spPr>
            <a:xfrm>
              <a:off x="6996543" y="3634136"/>
              <a:ext cx="461665" cy="1465459"/>
            </a:xfrm>
            <a:prstGeom prst="rect">
              <a:avLst/>
            </a:prstGeom>
            <a:noFill/>
          </p:spPr>
          <p:txBody>
            <a:bodyPr vert="vert" wrap="square" rtlCol="0">
              <a:spAutoFit/>
            </a:bodyPr>
            <a:lstStyle/>
            <a:p>
              <a:pPr algn="ctr"/>
              <a:r>
                <a:rPr lang="en-US" b="1" dirty="0">
                  <a:solidFill>
                    <a:srgbClr val="8EB4E3"/>
                  </a:solidFill>
                </a:rPr>
                <a:t>Anticipation</a:t>
              </a:r>
            </a:p>
          </p:txBody>
        </p:sp>
        <p:sp>
          <p:nvSpPr>
            <p:cNvPr id="41" name="Action Button: Custom 40">
              <a:hlinkClick r:id="rId6" action="ppaction://hlinksldjump" highlightClick="1"/>
            </p:cNvPr>
            <p:cNvSpPr/>
            <p:nvPr/>
          </p:nvSpPr>
          <p:spPr>
            <a:xfrm>
              <a:off x="6990141" y="3634136"/>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8573600" y="3296101"/>
            <a:ext cx="474469" cy="1495413"/>
            <a:chOff x="9495788" y="3268203"/>
            <a:chExt cx="474469" cy="1495413"/>
          </a:xfrm>
        </p:grpSpPr>
        <p:sp>
          <p:nvSpPr>
            <p:cNvPr id="43" name="TextBox 42"/>
            <p:cNvSpPr txBox="1"/>
            <p:nvPr/>
          </p:nvSpPr>
          <p:spPr>
            <a:xfrm>
              <a:off x="9502190" y="3268203"/>
              <a:ext cx="461665" cy="1495413"/>
            </a:xfrm>
            <a:prstGeom prst="rect">
              <a:avLst/>
            </a:prstGeom>
            <a:noFill/>
          </p:spPr>
          <p:txBody>
            <a:bodyPr vert="vert" wrap="square" rtlCol="0">
              <a:spAutoFit/>
            </a:bodyPr>
            <a:lstStyle/>
            <a:p>
              <a:pPr algn="ctr"/>
              <a:r>
                <a:rPr lang="en-US" b="1" dirty="0">
                  <a:solidFill>
                    <a:srgbClr val="8EB4E3"/>
                  </a:solidFill>
                </a:rPr>
                <a:t>CICV</a:t>
              </a:r>
            </a:p>
          </p:txBody>
        </p:sp>
        <p:sp>
          <p:nvSpPr>
            <p:cNvPr id="44" name="Action Button: Custom 43">
              <a:hlinkClick r:id="rId7" action="ppaction://hlinksldjump" highlightClick="1"/>
            </p:cNvPr>
            <p:cNvSpPr/>
            <p:nvPr/>
          </p:nvSpPr>
          <p:spPr>
            <a:xfrm>
              <a:off x="9495788" y="3283180"/>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5" name="Action Button: Forward or Next 44">
            <a:hlinkClick r:id="" action="ppaction://hlinkshowjump?jump=nextslide" highlightClick="1"/>
          </p:cNvPr>
          <p:cNvSpPr/>
          <p:nvPr/>
        </p:nvSpPr>
        <p:spPr>
          <a:xfrm>
            <a:off x="7382184" y="5838250"/>
            <a:ext cx="847416" cy="83740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Content Placeholder 2"/>
          <p:cNvSpPr>
            <a:spLocks noGrp="1"/>
          </p:cNvSpPr>
          <p:nvPr>
            <p:ph idx="1"/>
          </p:nvPr>
        </p:nvSpPr>
        <p:spPr>
          <a:xfrm>
            <a:off x="457200" y="1600200"/>
            <a:ext cx="7620000" cy="4800600"/>
          </a:xfrm>
        </p:spPr>
        <p:txBody>
          <a:bodyPr>
            <a:normAutofit fontScale="92500"/>
          </a:bodyPr>
          <a:lstStyle/>
          <a:p>
            <a:r>
              <a:rPr lang="en-US" dirty="0"/>
              <a:t>The purpose of this course is to improve the skills of the team involved in managing the airway of intensive care patients.</a:t>
            </a:r>
          </a:p>
          <a:p>
            <a:endParaRPr lang="en-US" dirty="0"/>
          </a:p>
          <a:p>
            <a:r>
              <a:rPr lang="en-US" dirty="0"/>
              <a:t>In March 2011 the 4th National Audit program (which can be found </a:t>
            </a:r>
            <a:r>
              <a:rPr lang="en-US" dirty="0">
                <a:hlinkClick r:id="rId8"/>
              </a:rPr>
              <a:t>here</a:t>
            </a:r>
            <a:r>
              <a:rPr lang="en-US" dirty="0">
                <a:hlinkClick r:id="rId9"/>
              </a:rPr>
              <a:t>)</a:t>
            </a:r>
            <a:r>
              <a:rPr lang="en-US" dirty="0"/>
              <a:t> found that a disproportionate number of reported airway events occurred on Intensive Care Units (ICUs). The reasons it highlighted for this included a lack of; skilled staff, planning, appropriate equipment and appropriate responses to unfolding events. </a:t>
            </a:r>
            <a:r>
              <a:rPr lang="en-US" b="1" dirty="0"/>
              <a:t>58% of events were felt to have been caused, or contributed to, by education and training</a:t>
            </a:r>
            <a:r>
              <a:rPr lang="en-US" dirty="0"/>
              <a:t>. </a:t>
            </a:r>
            <a:endParaRPr lang="en-GB" dirty="0"/>
          </a:p>
          <a:p>
            <a:endParaRPr lang="en-US" dirty="0"/>
          </a:p>
          <a:p>
            <a:r>
              <a:rPr lang="en-US" dirty="0"/>
              <a:t>This on-line material covers the theory needed to manage the airway on ICU.</a:t>
            </a:r>
          </a:p>
          <a:p>
            <a:pPr marL="114300" indent="0">
              <a:buNone/>
            </a:pPr>
            <a:r>
              <a:rPr lang="en-US" dirty="0"/>
              <a:t> </a:t>
            </a:r>
          </a:p>
        </p:txBody>
      </p:sp>
    </p:spTree>
    <p:extLst>
      <p:ext uri="{BB962C8B-B14F-4D97-AF65-F5344CB8AC3E}">
        <p14:creationId xmlns:p14="http://schemas.microsoft.com/office/powerpoint/2010/main" val="278063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2"/>
          <p:cNvSpPr>
            <a:spLocks noGrp="1"/>
          </p:cNvSpPr>
          <p:nvPr>
            <p:ph idx="1"/>
          </p:nvPr>
        </p:nvSpPr>
        <p:spPr>
          <a:xfrm>
            <a:off x="344000" y="1600200"/>
            <a:ext cx="8229600" cy="4525963"/>
          </a:xfrm>
        </p:spPr>
        <p:txBody>
          <a:bodyPr/>
          <a:lstStyle/>
          <a:p>
            <a:pPr marL="114300" indent="0">
              <a:buNone/>
              <a:defRPr/>
            </a:pPr>
            <a:r>
              <a:rPr lang="en-GB" sz="2400" dirty="0"/>
              <a:t>Once everyone and everything is ready the RSI is performed as follows</a:t>
            </a:r>
          </a:p>
          <a:p>
            <a:pPr marL="571500" indent="-457200">
              <a:buAutoNum type="arabicPeriod"/>
              <a:defRPr/>
            </a:pPr>
            <a:r>
              <a:rPr lang="en-GB" sz="2400" dirty="0"/>
              <a:t>The patient is pre oxygenated</a:t>
            </a:r>
          </a:p>
          <a:p>
            <a:pPr marL="571500" indent="-457200">
              <a:buAutoNum type="arabicPeriod"/>
              <a:defRPr/>
            </a:pPr>
            <a:r>
              <a:rPr lang="en-GB" sz="2400" dirty="0"/>
              <a:t>Cricoid pressure           is applied</a:t>
            </a:r>
          </a:p>
          <a:p>
            <a:pPr marL="571500" indent="-457200">
              <a:buAutoNum type="arabicPeriod"/>
              <a:defRPr/>
            </a:pPr>
            <a:r>
              <a:rPr lang="en-GB" sz="2400" dirty="0"/>
              <a:t>An iv induction agent(s)            is/are given</a:t>
            </a:r>
          </a:p>
          <a:p>
            <a:pPr marL="571500" indent="-457200">
              <a:buAutoNum type="arabicPeriod"/>
              <a:defRPr/>
            </a:pPr>
            <a:r>
              <a:rPr lang="en-GB" sz="2400" dirty="0"/>
              <a:t>Followed rapidly by a muscle relaxant</a:t>
            </a:r>
          </a:p>
          <a:p>
            <a:pPr marL="571500" indent="-457200">
              <a:buAutoNum type="arabicPeriod"/>
              <a:defRPr/>
            </a:pPr>
            <a:r>
              <a:rPr lang="en-GB" sz="2400" dirty="0"/>
              <a:t>The patient is intubated</a:t>
            </a:r>
          </a:p>
          <a:p>
            <a:pPr marL="571500" indent="-457200">
              <a:buAutoNum type="arabicPeriod"/>
              <a:defRPr/>
            </a:pPr>
            <a:r>
              <a:rPr lang="en-GB" sz="2400" dirty="0"/>
              <a:t>Tube placement is confirmed</a:t>
            </a:r>
          </a:p>
          <a:p>
            <a:pPr marL="114300" indent="0">
              <a:buNone/>
              <a:defRPr/>
            </a:pPr>
            <a:endParaRPr lang="en-GB" sz="2400" dirty="0"/>
          </a:p>
        </p:txBody>
      </p:sp>
      <p:sp>
        <p:nvSpPr>
          <p:cNvPr id="2" name="Title 1"/>
          <p:cNvSpPr>
            <a:spLocks noGrp="1"/>
          </p:cNvSpPr>
          <p:nvPr>
            <p:ph type="title"/>
          </p:nvPr>
        </p:nvSpPr>
        <p:spPr/>
        <p:txBody>
          <a:bodyPr/>
          <a:lstStyle/>
          <a:p>
            <a:r>
              <a:rPr lang="en-US" dirty="0"/>
              <a:t>What do we do?</a:t>
            </a:r>
          </a:p>
        </p:txBody>
      </p:sp>
      <p:sp>
        <p:nvSpPr>
          <p:cNvPr id="13" name="Action Button: Information 12">
            <a:hlinkClick r:id="rId2" action="ppaction://hlinksldjump" highlightClick="1"/>
          </p:cNvPr>
          <p:cNvSpPr/>
          <p:nvPr/>
        </p:nvSpPr>
        <p:spPr>
          <a:xfrm>
            <a:off x="4050999" y="3311078"/>
            <a:ext cx="474469" cy="390789"/>
          </a:xfrm>
          <a:prstGeom prst="actionButtonInformati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Action Button: Information 13">
            <a:hlinkClick r:id="rId3" action="ppaction://hlinksldjump" highlightClick="1"/>
          </p:cNvPr>
          <p:cNvSpPr/>
          <p:nvPr/>
        </p:nvSpPr>
        <p:spPr>
          <a:xfrm>
            <a:off x="5846032" y="3768324"/>
            <a:ext cx="474469" cy="390789"/>
          </a:xfrm>
          <a:prstGeom prst="actionButtonInformati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Action Button: Information 14">
            <a:hlinkClick r:id="rId4" action="ppaction://hlinksldjump" highlightClick="1"/>
          </p:cNvPr>
          <p:cNvSpPr/>
          <p:nvPr/>
        </p:nvSpPr>
        <p:spPr>
          <a:xfrm>
            <a:off x="4793728" y="4596119"/>
            <a:ext cx="474469" cy="390789"/>
          </a:xfrm>
          <a:prstGeom prst="actionButtonInformati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Action Button: Information 15">
            <a:hlinkClick r:id="rId5" action="ppaction://hlinksldjump" highlightClick="1"/>
          </p:cNvPr>
          <p:cNvSpPr/>
          <p:nvPr/>
        </p:nvSpPr>
        <p:spPr>
          <a:xfrm>
            <a:off x="3132274" y="2920289"/>
            <a:ext cx="474469" cy="390789"/>
          </a:xfrm>
          <a:prstGeom prst="actionButtonInformati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1" name="Group 30"/>
          <p:cNvGrpSpPr/>
          <p:nvPr/>
        </p:nvGrpSpPr>
        <p:grpSpPr>
          <a:xfrm>
            <a:off x="8573600" y="1639411"/>
            <a:ext cx="474469" cy="1658359"/>
            <a:chOff x="9082677" y="1513184"/>
            <a:chExt cx="474469" cy="1658359"/>
          </a:xfrm>
        </p:grpSpPr>
        <p:sp>
          <p:nvSpPr>
            <p:cNvPr id="32" name="TextBox 31">
              <a:hlinkClick r:id="rId2" action="ppaction://hlinksldjump"/>
            </p:cNvPr>
            <p:cNvSpPr txBox="1"/>
            <p:nvPr/>
          </p:nvSpPr>
          <p:spPr>
            <a:xfrm>
              <a:off x="9089079" y="1513184"/>
              <a:ext cx="461665" cy="1658359"/>
            </a:xfrm>
            <a:prstGeom prst="rect">
              <a:avLst/>
            </a:prstGeom>
            <a:noFill/>
          </p:spPr>
          <p:txBody>
            <a:bodyPr vert="vert" wrap="square" rtlCol="0">
              <a:spAutoFit/>
            </a:bodyPr>
            <a:lstStyle/>
            <a:p>
              <a:pPr algn="ctr"/>
              <a:r>
                <a:rPr lang="en-US" b="1" dirty="0">
                  <a:solidFill>
                    <a:srgbClr val="8EB4E3"/>
                  </a:solidFill>
                </a:rPr>
                <a:t>Difficult airway</a:t>
              </a:r>
            </a:p>
          </p:txBody>
        </p:sp>
        <p:sp>
          <p:nvSpPr>
            <p:cNvPr id="33" name="Action Button: Custom 32">
              <a:hlinkClick r:id="rId6" action="ppaction://hlinksldjump" highlightClick="1"/>
            </p:cNvPr>
            <p:cNvSpPr/>
            <p:nvPr/>
          </p:nvSpPr>
          <p:spPr>
            <a:xfrm>
              <a:off x="9082677" y="1602166"/>
              <a:ext cx="474469" cy="1480395"/>
            </a:xfrm>
            <a:prstGeom prst="actionButtonBlank">
              <a:avLst/>
            </a:prstGeom>
            <a:solidFill>
              <a:schemeClr val="accent1">
                <a:alpha val="3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8573600" y="117508"/>
            <a:ext cx="474469" cy="1465459"/>
            <a:chOff x="9861818" y="361718"/>
            <a:chExt cx="474469" cy="1465459"/>
          </a:xfrm>
        </p:grpSpPr>
        <p:sp>
          <p:nvSpPr>
            <p:cNvPr id="35" name="TextBox 34"/>
            <p:cNvSpPr txBox="1"/>
            <p:nvPr/>
          </p:nvSpPr>
          <p:spPr>
            <a:xfrm>
              <a:off x="9868220" y="361718"/>
              <a:ext cx="461665" cy="1465459"/>
            </a:xfrm>
            <a:prstGeom prst="rect">
              <a:avLst/>
            </a:prstGeom>
            <a:noFill/>
          </p:spPr>
          <p:txBody>
            <a:bodyPr vert="vert" wrap="square" rtlCol="0">
              <a:spAutoFit/>
            </a:bodyPr>
            <a:lstStyle/>
            <a:p>
              <a:pPr algn="ctr"/>
              <a:r>
                <a:rPr lang="en-US" b="1" dirty="0">
                  <a:solidFill>
                    <a:srgbClr val="FF0000"/>
                  </a:solidFill>
                </a:rPr>
                <a:t>RSI</a:t>
              </a:r>
            </a:p>
          </p:txBody>
        </p:sp>
        <p:sp>
          <p:nvSpPr>
            <p:cNvPr id="36" name="Action Button: Custom 35">
              <a:hlinkClick r:id="rId7" action="ppaction://hlinksldjump" highlightClick="1"/>
            </p:cNvPr>
            <p:cNvSpPr/>
            <p:nvPr/>
          </p:nvSpPr>
          <p:spPr>
            <a:xfrm>
              <a:off x="9861818" y="361718"/>
              <a:ext cx="474469" cy="1465459"/>
            </a:xfrm>
            <a:prstGeom prst="actionButtonBlank">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7" name="Action Button: Home 36">
            <a:hlinkClick r:id="rId8" action="ppaction://hlinksldjump" highlightClick="1"/>
          </p:cNvPr>
          <p:cNvSpPr/>
          <p:nvPr/>
        </p:nvSpPr>
        <p:spPr>
          <a:xfrm>
            <a:off x="8573600" y="6577958"/>
            <a:ext cx="474469" cy="223308"/>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8" name="Group 37"/>
          <p:cNvGrpSpPr/>
          <p:nvPr/>
        </p:nvGrpSpPr>
        <p:grpSpPr>
          <a:xfrm>
            <a:off x="8573600" y="4906070"/>
            <a:ext cx="474469" cy="1465459"/>
            <a:chOff x="6990141" y="3634136"/>
            <a:chExt cx="474469" cy="1465459"/>
          </a:xfrm>
        </p:grpSpPr>
        <p:sp>
          <p:nvSpPr>
            <p:cNvPr id="39" name="TextBox 38"/>
            <p:cNvSpPr txBox="1"/>
            <p:nvPr/>
          </p:nvSpPr>
          <p:spPr>
            <a:xfrm>
              <a:off x="6996543" y="3634136"/>
              <a:ext cx="461665" cy="1465459"/>
            </a:xfrm>
            <a:prstGeom prst="rect">
              <a:avLst/>
            </a:prstGeom>
            <a:noFill/>
          </p:spPr>
          <p:txBody>
            <a:bodyPr vert="vert" wrap="square" rtlCol="0">
              <a:spAutoFit/>
            </a:bodyPr>
            <a:lstStyle/>
            <a:p>
              <a:pPr algn="ctr"/>
              <a:r>
                <a:rPr lang="en-US" b="1" dirty="0">
                  <a:solidFill>
                    <a:srgbClr val="8EB4E3"/>
                  </a:solidFill>
                </a:rPr>
                <a:t>Anticipation</a:t>
              </a:r>
            </a:p>
          </p:txBody>
        </p:sp>
        <p:sp>
          <p:nvSpPr>
            <p:cNvPr id="40" name="Action Button: Custom 39">
              <a:hlinkClick r:id="rId9" action="ppaction://hlinksldjump" highlightClick="1"/>
            </p:cNvPr>
            <p:cNvSpPr/>
            <p:nvPr/>
          </p:nvSpPr>
          <p:spPr>
            <a:xfrm>
              <a:off x="6990141" y="3634136"/>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8573600" y="3296101"/>
            <a:ext cx="474469" cy="1495413"/>
            <a:chOff x="9495788" y="3268203"/>
            <a:chExt cx="474469" cy="1495413"/>
          </a:xfrm>
        </p:grpSpPr>
        <p:sp>
          <p:nvSpPr>
            <p:cNvPr id="42" name="TextBox 41"/>
            <p:cNvSpPr txBox="1"/>
            <p:nvPr/>
          </p:nvSpPr>
          <p:spPr>
            <a:xfrm>
              <a:off x="9502190" y="3268203"/>
              <a:ext cx="461665" cy="1495413"/>
            </a:xfrm>
            <a:prstGeom prst="rect">
              <a:avLst/>
            </a:prstGeom>
            <a:noFill/>
          </p:spPr>
          <p:txBody>
            <a:bodyPr vert="vert" wrap="square" rtlCol="0">
              <a:spAutoFit/>
            </a:bodyPr>
            <a:lstStyle/>
            <a:p>
              <a:pPr algn="ctr"/>
              <a:r>
                <a:rPr lang="en-US" b="1" dirty="0">
                  <a:solidFill>
                    <a:srgbClr val="8EB4E3"/>
                  </a:solidFill>
                </a:rPr>
                <a:t>CICV</a:t>
              </a:r>
            </a:p>
          </p:txBody>
        </p:sp>
        <p:sp>
          <p:nvSpPr>
            <p:cNvPr id="43" name="Action Button: Custom 42">
              <a:hlinkClick r:id="rId10" action="ppaction://hlinksldjump" highlightClick="1"/>
            </p:cNvPr>
            <p:cNvSpPr/>
            <p:nvPr/>
          </p:nvSpPr>
          <p:spPr>
            <a:xfrm>
              <a:off x="9495788" y="3283180"/>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4" name="Action Button: Forward or Next 43">
            <a:hlinkClick r:id="" action="ppaction://hlinkshowjump?jump=nextslide" highlightClick="1"/>
          </p:cNvPr>
          <p:cNvSpPr/>
          <p:nvPr/>
        </p:nvSpPr>
        <p:spPr>
          <a:xfrm>
            <a:off x="7382184" y="5838250"/>
            <a:ext cx="847416" cy="83740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itle 1"/>
          <p:cNvSpPr txBox="1">
            <a:spLocks/>
          </p:cNvSpPr>
          <p:nvPr/>
        </p:nvSpPr>
        <p:spPr>
          <a:xfrm>
            <a:off x="4525468" y="881125"/>
            <a:ext cx="3704132" cy="536513"/>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2400" dirty="0"/>
              <a:t>Procedure</a:t>
            </a:r>
          </a:p>
        </p:txBody>
      </p:sp>
      <p:sp>
        <p:nvSpPr>
          <p:cNvPr id="5" name="Action Button: Information 4">
            <a:hlinkClick r:id="rId11" action="ppaction://hlinksldjump" highlightClick="1"/>
          </p:cNvPr>
          <p:cNvSpPr/>
          <p:nvPr/>
        </p:nvSpPr>
        <p:spPr>
          <a:xfrm>
            <a:off x="4793728" y="2499546"/>
            <a:ext cx="474469" cy="405766"/>
          </a:xfrm>
          <a:prstGeom prst="actionButtonInformati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1548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Risks</a:t>
            </a:r>
          </a:p>
        </p:txBody>
      </p:sp>
      <p:grpSp>
        <p:nvGrpSpPr>
          <p:cNvPr id="27" name="Group 26"/>
          <p:cNvGrpSpPr/>
          <p:nvPr/>
        </p:nvGrpSpPr>
        <p:grpSpPr>
          <a:xfrm>
            <a:off x="8573600" y="1639411"/>
            <a:ext cx="474469" cy="1658359"/>
            <a:chOff x="9082677" y="1513184"/>
            <a:chExt cx="474469" cy="1658359"/>
          </a:xfrm>
        </p:grpSpPr>
        <p:sp>
          <p:nvSpPr>
            <p:cNvPr id="28" name="TextBox 27">
              <a:hlinkClick r:id="rId2" action="ppaction://hlinksldjump"/>
            </p:cNvPr>
            <p:cNvSpPr txBox="1"/>
            <p:nvPr/>
          </p:nvSpPr>
          <p:spPr>
            <a:xfrm>
              <a:off x="9089079" y="1513184"/>
              <a:ext cx="461665" cy="1658359"/>
            </a:xfrm>
            <a:prstGeom prst="rect">
              <a:avLst/>
            </a:prstGeom>
            <a:noFill/>
          </p:spPr>
          <p:txBody>
            <a:bodyPr vert="vert" wrap="square" rtlCol="0">
              <a:spAutoFit/>
            </a:bodyPr>
            <a:lstStyle/>
            <a:p>
              <a:pPr algn="ctr"/>
              <a:r>
                <a:rPr lang="en-US" b="1" dirty="0">
                  <a:solidFill>
                    <a:srgbClr val="8EB4E3"/>
                  </a:solidFill>
                </a:rPr>
                <a:t>Difficult airway</a:t>
              </a:r>
            </a:p>
          </p:txBody>
        </p:sp>
        <p:sp>
          <p:nvSpPr>
            <p:cNvPr id="29" name="Action Button: Custom 28">
              <a:hlinkClick r:id="rId3" action="ppaction://hlinksldjump" highlightClick="1"/>
            </p:cNvPr>
            <p:cNvSpPr/>
            <p:nvPr/>
          </p:nvSpPr>
          <p:spPr>
            <a:xfrm>
              <a:off x="9082677" y="1602166"/>
              <a:ext cx="474469" cy="1480395"/>
            </a:xfrm>
            <a:prstGeom prst="actionButtonBlank">
              <a:avLst/>
            </a:prstGeom>
            <a:solidFill>
              <a:schemeClr val="accent1">
                <a:alpha val="3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0" name="Group 29"/>
          <p:cNvGrpSpPr/>
          <p:nvPr/>
        </p:nvGrpSpPr>
        <p:grpSpPr>
          <a:xfrm>
            <a:off x="8573600" y="117508"/>
            <a:ext cx="474469" cy="1465459"/>
            <a:chOff x="9861818" y="361718"/>
            <a:chExt cx="474469" cy="1465459"/>
          </a:xfrm>
        </p:grpSpPr>
        <p:sp>
          <p:nvSpPr>
            <p:cNvPr id="31" name="TextBox 30"/>
            <p:cNvSpPr txBox="1"/>
            <p:nvPr/>
          </p:nvSpPr>
          <p:spPr>
            <a:xfrm>
              <a:off x="9868220" y="361718"/>
              <a:ext cx="461665" cy="1465459"/>
            </a:xfrm>
            <a:prstGeom prst="rect">
              <a:avLst/>
            </a:prstGeom>
            <a:noFill/>
          </p:spPr>
          <p:txBody>
            <a:bodyPr vert="vert" wrap="square" rtlCol="0">
              <a:spAutoFit/>
            </a:bodyPr>
            <a:lstStyle/>
            <a:p>
              <a:pPr algn="ctr"/>
              <a:r>
                <a:rPr lang="en-US" b="1" dirty="0">
                  <a:solidFill>
                    <a:srgbClr val="FF0000"/>
                  </a:solidFill>
                </a:rPr>
                <a:t>RSI</a:t>
              </a:r>
            </a:p>
          </p:txBody>
        </p:sp>
        <p:sp>
          <p:nvSpPr>
            <p:cNvPr id="32" name="Action Button: Custom 31">
              <a:hlinkClick r:id="rId4" action="ppaction://hlinksldjump" highlightClick="1"/>
            </p:cNvPr>
            <p:cNvSpPr/>
            <p:nvPr/>
          </p:nvSpPr>
          <p:spPr>
            <a:xfrm>
              <a:off x="9861818" y="361718"/>
              <a:ext cx="474469" cy="1465459"/>
            </a:xfrm>
            <a:prstGeom prst="actionButtonBlank">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3" name="Action Button: Home 32">
            <a:hlinkClick r:id="rId5" action="ppaction://hlinksldjump" highlightClick="1"/>
          </p:cNvPr>
          <p:cNvSpPr/>
          <p:nvPr/>
        </p:nvSpPr>
        <p:spPr>
          <a:xfrm>
            <a:off x="8573600" y="6577958"/>
            <a:ext cx="474469" cy="223308"/>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4" name="Group 33"/>
          <p:cNvGrpSpPr/>
          <p:nvPr/>
        </p:nvGrpSpPr>
        <p:grpSpPr>
          <a:xfrm>
            <a:off x="8573600" y="4906070"/>
            <a:ext cx="474469" cy="1465459"/>
            <a:chOff x="6990141" y="3634136"/>
            <a:chExt cx="474469" cy="1465459"/>
          </a:xfrm>
        </p:grpSpPr>
        <p:sp>
          <p:nvSpPr>
            <p:cNvPr id="35" name="TextBox 34"/>
            <p:cNvSpPr txBox="1"/>
            <p:nvPr/>
          </p:nvSpPr>
          <p:spPr>
            <a:xfrm>
              <a:off x="6996543" y="3634136"/>
              <a:ext cx="461665" cy="1465459"/>
            </a:xfrm>
            <a:prstGeom prst="rect">
              <a:avLst/>
            </a:prstGeom>
            <a:noFill/>
          </p:spPr>
          <p:txBody>
            <a:bodyPr vert="vert" wrap="square" rtlCol="0">
              <a:spAutoFit/>
            </a:bodyPr>
            <a:lstStyle/>
            <a:p>
              <a:pPr algn="ctr"/>
              <a:r>
                <a:rPr lang="en-US" b="1" dirty="0">
                  <a:solidFill>
                    <a:srgbClr val="8EB4E3"/>
                  </a:solidFill>
                </a:rPr>
                <a:t>Anticipation</a:t>
              </a:r>
            </a:p>
          </p:txBody>
        </p:sp>
        <p:sp>
          <p:nvSpPr>
            <p:cNvPr id="36" name="Action Button: Custom 35">
              <a:hlinkClick r:id="rId6" action="ppaction://hlinksldjump" highlightClick="1"/>
            </p:cNvPr>
            <p:cNvSpPr/>
            <p:nvPr/>
          </p:nvSpPr>
          <p:spPr>
            <a:xfrm>
              <a:off x="6990141" y="3634136"/>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8573600" y="3296101"/>
            <a:ext cx="474469" cy="1495413"/>
            <a:chOff x="9495788" y="3268203"/>
            <a:chExt cx="474469" cy="1495413"/>
          </a:xfrm>
        </p:grpSpPr>
        <p:sp>
          <p:nvSpPr>
            <p:cNvPr id="38" name="TextBox 37"/>
            <p:cNvSpPr txBox="1"/>
            <p:nvPr/>
          </p:nvSpPr>
          <p:spPr>
            <a:xfrm>
              <a:off x="9502190" y="3268203"/>
              <a:ext cx="461665" cy="1495413"/>
            </a:xfrm>
            <a:prstGeom prst="rect">
              <a:avLst/>
            </a:prstGeom>
            <a:noFill/>
          </p:spPr>
          <p:txBody>
            <a:bodyPr vert="vert" wrap="square" rtlCol="0">
              <a:spAutoFit/>
            </a:bodyPr>
            <a:lstStyle/>
            <a:p>
              <a:pPr algn="ctr"/>
              <a:r>
                <a:rPr lang="en-US" b="1" dirty="0">
                  <a:solidFill>
                    <a:srgbClr val="8EB4E3"/>
                  </a:solidFill>
                </a:rPr>
                <a:t>CICV</a:t>
              </a:r>
            </a:p>
          </p:txBody>
        </p:sp>
        <p:sp>
          <p:nvSpPr>
            <p:cNvPr id="39" name="Action Button: Custom 38">
              <a:hlinkClick r:id="rId7" action="ppaction://hlinksldjump" highlightClick="1"/>
            </p:cNvPr>
            <p:cNvSpPr/>
            <p:nvPr/>
          </p:nvSpPr>
          <p:spPr>
            <a:xfrm>
              <a:off x="9495788" y="3283180"/>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0" name="Action Button: Forward or Next 39">
            <a:hlinkClick r:id="" action="ppaction://hlinkshowjump?jump=nextslide" highlightClick="1"/>
          </p:cNvPr>
          <p:cNvSpPr/>
          <p:nvPr/>
        </p:nvSpPr>
        <p:spPr>
          <a:xfrm>
            <a:off x="7382184" y="5838250"/>
            <a:ext cx="847416" cy="83740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Content Placeholder 2"/>
          <p:cNvSpPr txBox="1">
            <a:spLocks/>
          </p:cNvSpPr>
          <p:nvPr/>
        </p:nvSpPr>
        <p:spPr>
          <a:xfrm>
            <a:off x="457200" y="1600200"/>
            <a:ext cx="7620000" cy="4800600"/>
          </a:xfrm>
          <a:prstGeom prst="rect">
            <a:avLst/>
          </a:prstGeom>
        </p:spPr>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defRPr/>
            </a:pPr>
            <a:r>
              <a:rPr lang="en-GB" dirty="0"/>
              <a:t>The main risk with a RSI is that we do not know we can ventilate the patient before paralysing them.</a:t>
            </a:r>
          </a:p>
          <a:p>
            <a:pPr marL="114300" indent="0">
              <a:buNone/>
              <a:defRPr/>
            </a:pPr>
            <a:r>
              <a:rPr lang="en-GB" dirty="0"/>
              <a:t>It is therefore essential that</a:t>
            </a:r>
          </a:p>
          <a:p>
            <a:pPr>
              <a:defRPr/>
            </a:pPr>
            <a:r>
              <a:rPr lang="en-GB" dirty="0"/>
              <a:t>The airway is assessed</a:t>
            </a:r>
          </a:p>
          <a:p>
            <a:pPr>
              <a:defRPr/>
            </a:pPr>
            <a:r>
              <a:rPr lang="en-GB" dirty="0"/>
              <a:t>There is a plan  for a difficult/failed intubation</a:t>
            </a:r>
          </a:p>
          <a:p>
            <a:pPr>
              <a:defRPr/>
            </a:pPr>
            <a:endParaRPr lang="en-GB" dirty="0"/>
          </a:p>
          <a:p>
            <a:pPr marL="114300" indent="0">
              <a:buNone/>
              <a:defRPr/>
            </a:pPr>
            <a:r>
              <a:rPr lang="en-GB" dirty="0"/>
              <a:t>Also be aware that the drugs may wear off if intubation is difficult. This may be beneficial as the patient may resume spontaneous ventilation, or may be detrimental resulting in awareness of airway instrumentation and increased difficulty in intubation. </a:t>
            </a:r>
          </a:p>
          <a:p>
            <a:pPr marL="114300" indent="0">
              <a:buNone/>
              <a:defRPr/>
            </a:pPr>
            <a:endParaRPr lang="en-GB" dirty="0"/>
          </a:p>
          <a:p>
            <a:pPr marL="114300" indent="0">
              <a:buNone/>
              <a:defRPr/>
            </a:pPr>
            <a:r>
              <a:rPr lang="en-GB" dirty="0"/>
              <a:t>The decision as to whether further anaesthesia and/or paralysis is administered is challenging</a:t>
            </a:r>
          </a:p>
        </p:txBody>
      </p:sp>
    </p:spTree>
    <p:extLst>
      <p:ext uri="{BB962C8B-B14F-4D97-AF65-F5344CB8AC3E}">
        <p14:creationId xmlns:p14="http://schemas.microsoft.com/office/powerpoint/2010/main" val="7315486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Note</a:t>
            </a:r>
          </a:p>
        </p:txBody>
      </p:sp>
      <p:grpSp>
        <p:nvGrpSpPr>
          <p:cNvPr id="27" name="Group 26"/>
          <p:cNvGrpSpPr/>
          <p:nvPr/>
        </p:nvGrpSpPr>
        <p:grpSpPr>
          <a:xfrm>
            <a:off x="8573600" y="1639411"/>
            <a:ext cx="474469" cy="1658359"/>
            <a:chOff x="9082677" y="1513184"/>
            <a:chExt cx="474469" cy="1658359"/>
          </a:xfrm>
        </p:grpSpPr>
        <p:sp>
          <p:nvSpPr>
            <p:cNvPr id="28" name="TextBox 27">
              <a:hlinkClick r:id="rId2" action="ppaction://hlinksldjump"/>
            </p:cNvPr>
            <p:cNvSpPr txBox="1"/>
            <p:nvPr/>
          </p:nvSpPr>
          <p:spPr>
            <a:xfrm>
              <a:off x="9089079" y="1513184"/>
              <a:ext cx="461665" cy="1658359"/>
            </a:xfrm>
            <a:prstGeom prst="rect">
              <a:avLst/>
            </a:prstGeom>
            <a:noFill/>
          </p:spPr>
          <p:txBody>
            <a:bodyPr vert="vert" wrap="square" rtlCol="0">
              <a:spAutoFit/>
            </a:bodyPr>
            <a:lstStyle/>
            <a:p>
              <a:pPr algn="ctr"/>
              <a:r>
                <a:rPr lang="en-US" b="1" dirty="0">
                  <a:solidFill>
                    <a:srgbClr val="8EB4E3"/>
                  </a:solidFill>
                </a:rPr>
                <a:t>Difficult airway</a:t>
              </a:r>
            </a:p>
          </p:txBody>
        </p:sp>
        <p:sp>
          <p:nvSpPr>
            <p:cNvPr id="29" name="Action Button: Custom 28">
              <a:hlinkClick r:id="rId3" action="ppaction://hlinksldjump" highlightClick="1"/>
            </p:cNvPr>
            <p:cNvSpPr/>
            <p:nvPr/>
          </p:nvSpPr>
          <p:spPr>
            <a:xfrm>
              <a:off x="9082677" y="1602166"/>
              <a:ext cx="474469" cy="1480395"/>
            </a:xfrm>
            <a:prstGeom prst="actionButtonBlank">
              <a:avLst/>
            </a:prstGeom>
            <a:solidFill>
              <a:schemeClr val="accent1">
                <a:alpha val="3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0" name="Group 29"/>
          <p:cNvGrpSpPr/>
          <p:nvPr/>
        </p:nvGrpSpPr>
        <p:grpSpPr>
          <a:xfrm>
            <a:off x="8573600" y="117508"/>
            <a:ext cx="474469" cy="1465459"/>
            <a:chOff x="9861818" y="361718"/>
            <a:chExt cx="474469" cy="1465459"/>
          </a:xfrm>
        </p:grpSpPr>
        <p:sp>
          <p:nvSpPr>
            <p:cNvPr id="31" name="TextBox 30"/>
            <p:cNvSpPr txBox="1"/>
            <p:nvPr/>
          </p:nvSpPr>
          <p:spPr>
            <a:xfrm>
              <a:off x="9868220" y="361718"/>
              <a:ext cx="461665" cy="1465459"/>
            </a:xfrm>
            <a:prstGeom prst="rect">
              <a:avLst/>
            </a:prstGeom>
            <a:noFill/>
          </p:spPr>
          <p:txBody>
            <a:bodyPr vert="vert" wrap="square" rtlCol="0">
              <a:spAutoFit/>
            </a:bodyPr>
            <a:lstStyle/>
            <a:p>
              <a:pPr algn="ctr"/>
              <a:r>
                <a:rPr lang="en-US" b="1" dirty="0">
                  <a:solidFill>
                    <a:srgbClr val="FF0000"/>
                  </a:solidFill>
                </a:rPr>
                <a:t>RSI</a:t>
              </a:r>
            </a:p>
          </p:txBody>
        </p:sp>
        <p:sp>
          <p:nvSpPr>
            <p:cNvPr id="32" name="Action Button: Custom 31">
              <a:hlinkClick r:id="rId4" action="ppaction://hlinksldjump" highlightClick="1"/>
            </p:cNvPr>
            <p:cNvSpPr/>
            <p:nvPr/>
          </p:nvSpPr>
          <p:spPr>
            <a:xfrm>
              <a:off x="9861818" y="361718"/>
              <a:ext cx="474469" cy="1465459"/>
            </a:xfrm>
            <a:prstGeom prst="actionButtonBlank">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3" name="Action Button: Home 32">
            <a:hlinkClick r:id="rId5" action="ppaction://hlinksldjump" highlightClick="1"/>
          </p:cNvPr>
          <p:cNvSpPr/>
          <p:nvPr/>
        </p:nvSpPr>
        <p:spPr>
          <a:xfrm>
            <a:off x="8573600" y="6577958"/>
            <a:ext cx="474469" cy="223308"/>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4" name="Group 33"/>
          <p:cNvGrpSpPr/>
          <p:nvPr/>
        </p:nvGrpSpPr>
        <p:grpSpPr>
          <a:xfrm>
            <a:off x="8573600" y="4906070"/>
            <a:ext cx="474469" cy="1465459"/>
            <a:chOff x="6990141" y="3634136"/>
            <a:chExt cx="474469" cy="1465459"/>
          </a:xfrm>
        </p:grpSpPr>
        <p:sp>
          <p:nvSpPr>
            <p:cNvPr id="35" name="TextBox 34"/>
            <p:cNvSpPr txBox="1"/>
            <p:nvPr/>
          </p:nvSpPr>
          <p:spPr>
            <a:xfrm>
              <a:off x="6996543" y="3634136"/>
              <a:ext cx="461665" cy="1465459"/>
            </a:xfrm>
            <a:prstGeom prst="rect">
              <a:avLst/>
            </a:prstGeom>
            <a:noFill/>
          </p:spPr>
          <p:txBody>
            <a:bodyPr vert="vert" wrap="square" rtlCol="0">
              <a:spAutoFit/>
            </a:bodyPr>
            <a:lstStyle/>
            <a:p>
              <a:pPr algn="ctr"/>
              <a:r>
                <a:rPr lang="en-US" b="1" dirty="0">
                  <a:solidFill>
                    <a:srgbClr val="8EB4E3"/>
                  </a:solidFill>
                </a:rPr>
                <a:t>Anticipation</a:t>
              </a:r>
            </a:p>
          </p:txBody>
        </p:sp>
        <p:sp>
          <p:nvSpPr>
            <p:cNvPr id="36" name="Action Button: Custom 35">
              <a:hlinkClick r:id="rId6" action="ppaction://hlinksldjump" highlightClick="1"/>
            </p:cNvPr>
            <p:cNvSpPr/>
            <p:nvPr/>
          </p:nvSpPr>
          <p:spPr>
            <a:xfrm>
              <a:off x="6990141" y="3634136"/>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8573600" y="3296101"/>
            <a:ext cx="474469" cy="1495413"/>
            <a:chOff x="9495788" y="3268203"/>
            <a:chExt cx="474469" cy="1495413"/>
          </a:xfrm>
        </p:grpSpPr>
        <p:sp>
          <p:nvSpPr>
            <p:cNvPr id="38" name="TextBox 37"/>
            <p:cNvSpPr txBox="1"/>
            <p:nvPr/>
          </p:nvSpPr>
          <p:spPr>
            <a:xfrm>
              <a:off x="9502190" y="3268203"/>
              <a:ext cx="461665" cy="1495413"/>
            </a:xfrm>
            <a:prstGeom prst="rect">
              <a:avLst/>
            </a:prstGeom>
            <a:noFill/>
          </p:spPr>
          <p:txBody>
            <a:bodyPr vert="vert" wrap="square" rtlCol="0">
              <a:spAutoFit/>
            </a:bodyPr>
            <a:lstStyle/>
            <a:p>
              <a:pPr algn="ctr"/>
              <a:r>
                <a:rPr lang="en-US" b="1" dirty="0">
                  <a:solidFill>
                    <a:srgbClr val="8EB4E3"/>
                  </a:solidFill>
                </a:rPr>
                <a:t>CICV</a:t>
              </a:r>
            </a:p>
          </p:txBody>
        </p:sp>
        <p:sp>
          <p:nvSpPr>
            <p:cNvPr id="39" name="Action Button: Custom 38">
              <a:hlinkClick r:id="rId7" action="ppaction://hlinksldjump" highlightClick="1"/>
            </p:cNvPr>
            <p:cNvSpPr/>
            <p:nvPr/>
          </p:nvSpPr>
          <p:spPr>
            <a:xfrm>
              <a:off x="9495788" y="3283180"/>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0" name="Action Button: Forward or Next 39">
            <a:hlinkClick r:id="" action="ppaction://hlinkshowjump?jump=nextslide" highlightClick="1"/>
          </p:cNvPr>
          <p:cNvSpPr/>
          <p:nvPr/>
        </p:nvSpPr>
        <p:spPr>
          <a:xfrm>
            <a:off x="7382184" y="5838250"/>
            <a:ext cx="847416" cy="83740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Content Placeholder 2"/>
          <p:cNvSpPr txBox="1">
            <a:spLocks/>
          </p:cNvSpPr>
          <p:nvPr/>
        </p:nvSpPr>
        <p:spPr>
          <a:xfrm>
            <a:off x="457200" y="1600200"/>
            <a:ext cx="7620000" cy="48006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defRPr/>
            </a:pPr>
            <a:r>
              <a:rPr lang="en-GB" dirty="0"/>
              <a:t>The B@EASE checklist is widely used in ICUs across the Greater Manchester region. However the Difficult Airway Society (DAS) recently released its own check list. The principles of the DAS checklist are very similar to B@EASE and it may be used in some units you work in. What is important is that a check list is used.</a:t>
            </a:r>
          </a:p>
        </p:txBody>
      </p:sp>
      <p:pic>
        <p:nvPicPr>
          <p:cNvPr id="3" name="Picture 2" descr="Intubation checklist.png"/>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1303301" y="3508271"/>
            <a:ext cx="5646207" cy="3167384"/>
          </a:xfrm>
          <a:prstGeom prst="rect">
            <a:avLst/>
          </a:prstGeom>
        </p:spPr>
      </p:pic>
    </p:spTree>
    <p:extLst>
      <p:ext uri="{BB962C8B-B14F-4D97-AF65-F5344CB8AC3E}">
        <p14:creationId xmlns:p14="http://schemas.microsoft.com/office/powerpoint/2010/main" val="15259142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Action Button: Home 41">
            <a:hlinkClick r:id="rId2" action="ppaction://hlinksldjump" highlightClick="1"/>
          </p:cNvPr>
          <p:cNvSpPr/>
          <p:nvPr/>
        </p:nvSpPr>
        <p:spPr>
          <a:xfrm>
            <a:off x="7382184" y="5838250"/>
            <a:ext cx="847416" cy="837405"/>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lstStyle/>
          <a:p>
            <a:pPr marL="114300" indent="0">
              <a:buNone/>
            </a:pPr>
            <a:r>
              <a:rPr lang="en-US" dirty="0"/>
              <a:t>You should now know what a RSI is and how it is performed</a:t>
            </a:r>
          </a:p>
        </p:txBody>
      </p:sp>
      <p:grpSp>
        <p:nvGrpSpPr>
          <p:cNvPr id="28" name="Group 27"/>
          <p:cNvGrpSpPr/>
          <p:nvPr/>
        </p:nvGrpSpPr>
        <p:grpSpPr>
          <a:xfrm>
            <a:off x="8573600" y="1639411"/>
            <a:ext cx="474469" cy="1658359"/>
            <a:chOff x="9082677" y="1513184"/>
            <a:chExt cx="474469" cy="1658359"/>
          </a:xfrm>
        </p:grpSpPr>
        <p:sp>
          <p:nvSpPr>
            <p:cNvPr id="29" name="TextBox 28">
              <a:hlinkClick r:id="rId3" action="ppaction://hlinksldjump"/>
            </p:cNvPr>
            <p:cNvSpPr txBox="1"/>
            <p:nvPr/>
          </p:nvSpPr>
          <p:spPr>
            <a:xfrm>
              <a:off x="9089079" y="1513184"/>
              <a:ext cx="461665" cy="1658359"/>
            </a:xfrm>
            <a:prstGeom prst="rect">
              <a:avLst/>
            </a:prstGeom>
            <a:noFill/>
          </p:spPr>
          <p:txBody>
            <a:bodyPr vert="vert" wrap="square" rtlCol="0">
              <a:spAutoFit/>
            </a:bodyPr>
            <a:lstStyle/>
            <a:p>
              <a:pPr algn="ctr"/>
              <a:r>
                <a:rPr lang="en-US" b="1" dirty="0">
                  <a:solidFill>
                    <a:srgbClr val="8EB4E3"/>
                  </a:solidFill>
                </a:rPr>
                <a:t>Difficult airway</a:t>
              </a:r>
            </a:p>
          </p:txBody>
        </p:sp>
        <p:sp>
          <p:nvSpPr>
            <p:cNvPr id="30" name="Action Button: Custom 29">
              <a:hlinkClick r:id="rId4" action="ppaction://hlinksldjump" highlightClick="1"/>
            </p:cNvPr>
            <p:cNvSpPr/>
            <p:nvPr/>
          </p:nvSpPr>
          <p:spPr>
            <a:xfrm>
              <a:off x="9082677" y="1602166"/>
              <a:ext cx="474469" cy="1480395"/>
            </a:xfrm>
            <a:prstGeom prst="actionButtonBlank">
              <a:avLst/>
            </a:prstGeom>
            <a:solidFill>
              <a:schemeClr val="accent1">
                <a:alpha val="3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1" name="Group 30"/>
          <p:cNvGrpSpPr/>
          <p:nvPr/>
        </p:nvGrpSpPr>
        <p:grpSpPr>
          <a:xfrm>
            <a:off x="8573600" y="117508"/>
            <a:ext cx="474469" cy="1465459"/>
            <a:chOff x="9861818" y="361718"/>
            <a:chExt cx="474469" cy="1465459"/>
          </a:xfrm>
        </p:grpSpPr>
        <p:sp>
          <p:nvSpPr>
            <p:cNvPr id="32" name="TextBox 31"/>
            <p:cNvSpPr txBox="1"/>
            <p:nvPr/>
          </p:nvSpPr>
          <p:spPr>
            <a:xfrm>
              <a:off x="9868220" y="361718"/>
              <a:ext cx="461665" cy="1465459"/>
            </a:xfrm>
            <a:prstGeom prst="rect">
              <a:avLst/>
            </a:prstGeom>
            <a:noFill/>
          </p:spPr>
          <p:txBody>
            <a:bodyPr vert="vert" wrap="square" rtlCol="0">
              <a:spAutoFit/>
            </a:bodyPr>
            <a:lstStyle/>
            <a:p>
              <a:pPr algn="ctr"/>
              <a:r>
                <a:rPr lang="en-US" b="1" dirty="0">
                  <a:solidFill>
                    <a:srgbClr val="FF0000"/>
                  </a:solidFill>
                </a:rPr>
                <a:t>RSI</a:t>
              </a:r>
            </a:p>
          </p:txBody>
        </p:sp>
        <p:sp>
          <p:nvSpPr>
            <p:cNvPr id="33" name="Action Button: Custom 32">
              <a:hlinkClick r:id="rId5" action="ppaction://hlinksldjump" highlightClick="1"/>
            </p:cNvPr>
            <p:cNvSpPr/>
            <p:nvPr/>
          </p:nvSpPr>
          <p:spPr>
            <a:xfrm>
              <a:off x="9861818" y="361718"/>
              <a:ext cx="474469" cy="1465459"/>
            </a:xfrm>
            <a:prstGeom prst="actionButtonBlank">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4" name="Action Button: Home 33">
            <a:hlinkClick r:id="rId2" action="ppaction://hlinksldjump" highlightClick="1"/>
          </p:cNvPr>
          <p:cNvSpPr/>
          <p:nvPr/>
        </p:nvSpPr>
        <p:spPr>
          <a:xfrm>
            <a:off x="8573600" y="6577958"/>
            <a:ext cx="474469" cy="223308"/>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5" name="Group 34"/>
          <p:cNvGrpSpPr/>
          <p:nvPr/>
        </p:nvGrpSpPr>
        <p:grpSpPr>
          <a:xfrm>
            <a:off x="8573600" y="4906070"/>
            <a:ext cx="474469" cy="1465459"/>
            <a:chOff x="6990141" y="3634136"/>
            <a:chExt cx="474469" cy="1465459"/>
          </a:xfrm>
        </p:grpSpPr>
        <p:sp>
          <p:nvSpPr>
            <p:cNvPr id="36" name="TextBox 35"/>
            <p:cNvSpPr txBox="1"/>
            <p:nvPr/>
          </p:nvSpPr>
          <p:spPr>
            <a:xfrm>
              <a:off x="6996543" y="3634136"/>
              <a:ext cx="461665" cy="1465459"/>
            </a:xfrm>
            <a:prstGeom prst="rect">
              <a:avLst/>
            </a:prstGeom>
            <a:noFill/>
          </p:spPr>
          <p:txBody>
            <a:bodyPr vert="vert" wrap="square" rtlCol="0">
              <a:spAutoFit/>
            </a:bodyPr>
            <a:lstStyle/>
            <a:p>
              <a:pPr algn="ctr"/>
              <a:r>
                <a:rPr lang="en-US" b="1" dirty="0">
                  <a:solidFill>
                    <a:srgbClr val="8EB4E3"/>
                  </a:solidFill>
                </a:rPr>
                <a:t>Anticipation</a:t>
              </a:r>
            </a:p>
          </p:txBody>
        </p:sp>
        <p:sp>
          <p:nvSpPr>
            <p:cNvPr id="37" name="Action Button: Custom 36">
              <a:hlinkClick r:id="rId6" action="ppaction://hlinksldjump" highlightClick="1"/>
            </p:cNvPr>
            <p:cNvSpPr/>
            <p:nvPr/>
          </p:nvSpPr>
          <p:spPr>
            <a:xfrm>
              <a:off x="6990141" y="3634136"/>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8573600" y="3296101"/>
            <a:ext cx="474469" cy="1495413"/>
            <a:chOff x="9495788" y="3268203"/>
            <a:chExt cx="474469" cy="1495413"/>
          </a:xfrm>
        </p:grpSpPr>
        <p:sp>
          <p:nvSpPr>
            <p:cNvPr id="39" name="TextBox 38"/>
            <p:cNvSpPr txBox="1"/>
            <p:nvPr/>
          </p:nvSpPr>
          <p:spPr>
            <a:xfrm>
              <a:off x="9502190" y="3268203"/>
              <a:ext cx="461665" cy="1495413"/>
            </a:xfrm>
            <a:prstGeom prst="rect">
              <a:avLst/>
            </a:prstGeom>
            <a:noFill/>
          </p:spPr>
          <p:txBody>
            <a:bodyPr vert="vert" wrap="square" rtlCol="0">
              <a:spAutoFit/>
            </a:bodyPr>
            <a:lstStyle/>
            <a:p>
              <a:pPr algn="ctr"/>
              <a:r>
                <a:rPr lang="en-US" b="1" dirty="0">
                  <a:solidFill>
                    <a:srgbClr val="8EB4E3"/>
                  </a:solidFill>
                </a:rPr>
                <a:t>CICV</a:t>
              </a:r>
            </a:p>
          </p:txBody>
        </p:sp>
        <p:sp>
          <p:nvSpPr>
            <p:cNvPr id="40" name="Action Button: Custom 39">
              <a:hlinkClick r:id="rId7" action="ppaction://hlinksldjump" highlightClick="1"/>
            </p:cNvPr>
            <p:cNvSpPr/>
            <p:nvPr/>
          </p:nvSpPr>
          <p:spPr>
            <a:xfrm>
              <a:off x="9495788" y="3283180"/>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57821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ction Button: Back or Previous 15">
            <a:hlinkClick r:id="" action="ppaction://hlinkshowjump?jump=lastslideviewed" highlightClick="1"/>
          </p:cNvPr>
          <p:cNvSpPr/>
          <p:nvPr/>
        </p:nvSpPr>
        <p:spPr>
          <a:xfrm>
            <a:off x="7382184" y="5838250"/>
            <a:ext cx="865209" cy="860971"/>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err="1"/>
              <a:t>Preoxygenation</a:t>
            </a:r>
            <a:endParaRPr lang="en-US" dirty="0"/>
          </a:p>
        </p:txBody>
      </p:sp>
      <p:grpSp>
        <p:nvGrpSpPr>
          <p:cNvPr id="31" name="Group 30"/>
          <p:cNvGrpSpPr/>
          <p:nvPr/>
        </p:nvGrpSpPr>
        <p:grpSpPr>
          <a:xfrm>
            <a:off x="8573600" y="1639411"/>
            <a:ext cx="474469" cy="1658359"/>
            <a:chOff x="9082677" y="1513184"/>
            <a:chExt cx="474469" cy="1658359"/>
          </a:xfrm>
        </p:grpSpPr>
        <p:sp>
          <p:nvSpPr>
            <p:cNvPr id="32" name="TextBox 31">
              <a:hlinkClick r:id="rId2" action="ppaction://hlinksldjump"/>
            </p:cNvPr>
            <p:cNvSpPr txBox="1"/>
            <p:nvPr/>
          </p:nvSpPr>
          <p:spPr>
            <a:xfrm>
              <a:off x="9089079" y="1513184"/>
              <a:ext cx="461665" cy="1658359"/>
            </a:xfrm>
            <a:prstGeom prst="rect">
              <a:avLst/>
            </a:prstGeom>
            <a:noFill/>
          </p:spPr>
          <p:txBody>
            <a:bodyPr vert="vert" wrap="square" rtlCol="0">
              <a:spAutoFit/>
            </a:bodyPr>
            <a:lstStyle/>
            <a:p>
              <a:pPr algn="ctr"/>
              <a:r>
                <a:rPr lang="en-US" b="1" dirty="0">
                  <a:solidFill>
                    <a:srgbClr val="8EB4E3"/>
                  </a:solidFill>
                </a:rPr>
                <a:t>Difficult airway</a:t>
              </a:r>
            </a:p>
          </p:txBody>
        </p:sp>
        <p:sp>
          <p:nvSpPr>
            <p:cNvPr id="33" name="Action Button: Custom 32">
              <a:hlinkClick r:id="rId3" action="ppaction://hlinksldjump" highlightClick="1"/>
            </p:cNvPr>
            <p:cNvSpPr/>
            <p:nvPr/>
          </p:nvSpPr>
          <p:spPr>
            <a:xfrm>
              <a:off x="9082677" y="1602166"/>
              <a:ext cx="474469" cy="1480395"/>
            </a:xfrm>
            <a:prstGeom prst="actionButtonBlank">
              <a:avLst/>
            </a:prstGeom>
            <a:solidFill>
              <a:schemeClr val="accent1">
                <a:alpha val="3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8573600" y="117508"/>
            <a:ext cx="474469" cy="1465459"/>
            <a:chOff x="9861818" y="361718"/>
            <a:chExt cx="474469" cy="1465459"/>
          </a:xfrm>
        </p:grpSpPr>
        <p:sp>
          <p:nvSpPr>
            <p:cNvPr id="35" name="TextBox 34"/>
            <p:cNvSpPr txBox="1"/>
            <p:nvPr/>
          </p:nvSpPr>
          <p:spPr>
            <a:xfrm>
              <a:off x="9868220" y="361718"/>
              <a:ext cx="461665" cy="1465459"/>
            </a:xfrm>
            <a:prstGeom prst="rect">
              <a:avLst/>
            </a:prstGeom>
            <a:noFill/>
          </p:spPr>
          <p:txBody>
            <a:bodyPr vert="vert" wrap="square" rtlCol="0">
              <a:spAutoFit/>
            </a:bodyPr>
            <a:lstStyle/>
            <a:p>
              <a:pPr algn="ctr"/>
              <a:r>
                <a:rPr lang="en-US" b="1" dirty="0">
                  <a:solidFill>
                    <a:srgbClr val="FF0000"/>
                  </a:solidFill>
                </a:rPr>
                <a:t>RSI</a:t>
              </a:r>
            </a:p>
          </p:txBody>
        </p:sp>
        <p:sp>
          <p:nvSpPr>
            <p:cNvPr id="36" name="Action Button: Custom 35">
              <a:hlinkClick r:id="rId4" action="ppaction://hlinksldjump" highlightClick="1"/>
            </p:cNvPr>
            <p:cNvSpPr/>
            <p:nvPr/>
          </p:nvSpPr>
          <p:spPr>
            <a:xfrm>
              <a:off x="9861818" y="361718"/>
              <a:ext cx="474469" cy="1465459"/>
            </a:xfrm>
            <a:prstGeom prst="actionButtonBlank">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7" name="Action Button: Home 36">
            <a:hlinkClick r:id="rId5" action="ppaction://hlinksldjump" highlightClick="1"/>
          </p:cNvPr>
          <p:cNvSpPr/>
          <p:nvPr/>
        </p:nvSpPr>
        <p:spPr>
          <a:xfrm>
            <a:off x="8573600" y="6577958"/>
            <a:ext cx="474469" cy="223308"/>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8" name="Group 37"/>
          <p:cNvGrpSpPr/>
          <p:nvPr/>
        </p:nvGrpSpPr>
        <p:grpSpPr>
          <a:xfrm>
            <a:off x="8573600" y="4906070"/>
            <a:ext cx="474469" cy="1465459"/>
            <a:chOff x="6990141" y="3634136"/>
            <a:chExt cx="474469" cy="1465459"/>
          </a:xfrm>
        </p:grpSpPr>
        <p:sp>
          <p:nvSpPr>
            <p:cNvPr id="39" name="TextBox 38"/>
            <p:cNvSpPr txBox="1"/>
            <p:nvPr/>
          </p:nvSpPr>
          <p:spPr>
            <a:xfrm>
              <a:off x="6996543" y="3634136"/>
              <a:ext cx="461665" cy="1465459"/>
            </a:xfrm>
            <a:prstGeom prst="rect">
              <a:avLst/>
            </a:prstGeom>
            <a:noFill/>
          </p:spPr>
          <p:txBody>
            <a:bodyPr vert="vert" wrap="square" rtlCol="0">
              <a:spAutoFit/>
            </a:bodyPr>
            <a:lstStyle/>
            <a:p>
              <a:pPr algn="ctr"/>
              <a:r>
                <a:rPr lang="en-US" b="1" dirty="0">
                  <a:solidFill>
                    <a:srgbClr val="8EB4E3"/>
                  </a:solidFill>
                </a:rPr>
                <a:t>Anticipation</a:t>
              </a:r>
            </a:p>
          </p:txBody>
        </p:sp>
        <p:sp>
          <p:nvSpPr>
            <p:cNvPr id="40" name="Action Button: Custom 39">
              <a:hlinkClick r:id="rId6" action="ppaction://hlinksldjump" highlightClick="1"/>
            </p:cNvPr>
            <p:cNvSpPr/>
            <p:nvPr/>
          </p:nvSpPr>
          <p:spPr>
            <a:xfrm>
              <a:off x="6990141" y="3634136"/>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8573600" y="3296101"/>
            <a:ext cx="474469" cy="1495413"/>
            <a:chOff x="9495788" y="3268203"/>
            <a:chExt cx="474469" cy="1495413"/>
          </a:xfrm>
        </p:grpSpPr>
        <p:sp>
          <p:nvSpPr>
            <p:cNvPr id="42" name="TextBox 41"/>
            <p:cNvSpPr txBox="1"/>
            <p:nvPr/>
          </p:nvSpPr>
          <p:spPr>
            <a:xfrm>
              <a:off x="9502190" y="3268203"/>
              <a:ext cx="461665" cy="1495413"/>
            </a:xfrm>
            <a:prstGeom prst="rect">
              <a:avLst/>
            </a:prstGeom>
            <a:noFill/>
          </p:spPr>
          <p:txBody>
            <a:bodyPr vert="vert" wrap="square" rtlCol="0">
              <a:spAutoFit/>
            </a:bodyPr>
            <a:lstStyle/>
            <a:p>
              <a:pPr algn="ctr"/>
              <a:r>
                <a:rPr lang="en-US" b="1" dirty="0">
                  <a:solidFill>
                    <a:srgbClr val="8EB4E3"/>
                  </a:solidFill>
                </a:rPr>
                <a:t>CICV</a:t>
              </a:r>
            </a:p>
          </p:txBody>
        </p:sp>
        <p:sp>
          <p:nvSpPr>
            <p:cNvPr id="43" name="Action Button: Custom 42">
              <a:hlinkClick r:id="rId7" action="ppaction://hlinksldjump" highlightClick="1"/>
            </p:cNvPr>
            <p:cNvSpPr/>
            <p:nvPr/>
          </p:nvSpPr>
          <p:spPr>
            <a:xfrm>
              <a:off x="9495788" y="3283180"/>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9" name="Content Placeholder 2"/>
          <p:cNvSpPr>
            <a:spLocks noGrp="1"/>
          </p:cNvSpPr>
          <p:nvPr>
            <p:ph idx="1"/>
          </p:nvPr>
        </p:nvSpPr>
        <p:spPr>
          <a:xfrm>
            <a:off x="457200" y="1600200"/>
            <a:ext cx="8229600" cy="4525963"/>
          </a:xfrm>
        </p:spPr>
        <p:txBody>
          <a:bodyPr>
            <a:normAutofit/>
          </a:bodyPr>
          <a:lstStyle/>
          <a:p>
            <a:pPr marL="114300" indent="0">
              <a:lnSpc>
                <a:spcPct val="90000"/>
              </a:lnSpc>
              <a:buNone/>
              <a:defRPr/>
            </a:pPr>
            <a:r>
              <a:rPr lang="en-GB" sz="2000" dirty="0"/>
              <a:t>This is to allow as much time as possible to perform the intubation before the patient becomes hypoxic</a:t>
            </a:r>
          </a:p>
          <a:p>
            <a:pPr>
              <a:lnSpc>
                <a:spcPct val="90000"/>
              </a:lnSpc>
              <a:defRPr/>
            </a:pPr>
            <a:r>
              <a:rPr lang="en-GB" sz="2000" dirty="0"/>
              <a:t>Use a tight-fitting mask	</a:t>
            </a:r>
          </a:p>
          <a:p>
            <a:pPr>
              <a:lnSpc>
                <a:spcPct val="90000"/>
              </a:lnSpc>
              <a:defRPr/>
            </a:pPr>
            <a:r>
              <a:rPr lang="en-GB" sz="2000" dirty="0"/>
              <a:t>High flow oxygen</a:t>
            </a:r>
          </a:p>
          <a:p>
            <a:pPr>
              <a:lnSpc>
                <a:spcPct val="90000"/>
              </a:lnSpc>
              <a:defRPr/>
            </a:pPr>
            <a:r>
              <a:rPr lang="en-GB" sz="2000" dirty="0"/>
              <a:t>For 3 minutes (ETO2 should be &gt;90%) if possible, or 5 vital capacity breaths is an alternative if limited time available</a:t>
            </a:r>
          </a:p>
          <a:p>
            <a:pPr>
              <a:lnSpc>
                <a:spcPct val="90000"/>
              </a:lnSpc>
              <a:defRPr/>
            </a:pPr>
            <a:endParaRPr lang="en-GB" sz="2000" dirty="0"/>
          </a:p>
          <a:p>
            <a:pPr marL="114300" indent="0">
              <a:lnSpc>
                <a:spcPct val="90000"/>
              </a:lnSpc>
              <a:buNone/>
              <a:defRPr/>
            </a:pPr>
            <a:r>
              <a:rPr lang="en-GB" sz="2000" dirty="0"/>
              <a:t>Note: if any air is entrained the </a:t>
            </a:r>
            <a:r>
              <a:rPr lang="en-GB" sz="2000" dirty="0" err="1"/>
              <a:t>preoxygenation</a:t>
            </a:r>
            <a:r>
              <a:rPr lang="en-GB" sz="2000" dirty="0"/>
              <a:t> should be started again </a:t>
            </a:r>
          </a:p>
          <a:p>
            <a:pPr marL="114300" indent="0">
              <a:buNone/>
            </a:pPr>
            <a:endParaRPr lang="en-US" dirty="0"/>
          </a:p>
        </p:txBody>
      </p:sp>
    </p:spTree>
    <p:extLst>
      <p:ext uri="{BB962C8B-B14F-4D97-AF65-F5344CB8AC3E}">
        <p14:creationId xmlns:p14="http://schemas.microsoft.com/office/powerpoint/2010/main" val="488888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Cricoid Pressure</a:t>
            </a:r>
          </a:p>
        </p:txBody>
      </p:sp>
      <p:grpSp>
        <p:nvGrpSpPr>
          <p:cNvPr id="30" name="Group 29"/>
          <p:cNvGrpSpPr/>
          <p:nvPr/>
        </p:nvGrpSpPr>
        <p:grpSpPr>
          <a:xfrm>
            <a:off x="8573600" y="1639411"/>
            <a:ext cx="474469" cy="1658359"/>
            <a:chOff x="9082677" y="1513184"/>
            <a:chExt cx="474469" cy="1658359"/>
          </a:xfrm>
        </p:grpSpPr>
        <p:sp>
          <p:nvSpPr>
            <p:cNvPr id="31" name="TextBox 30">
              <a:hlinkClick r:id="rId2" action="ppaction://hlinksldjump"/>
            </p:cNvPr>
            <p:cNvSpPr txBox="1"/>
            <p:nvPr/>
          </p:nvSpPr>
          <p:spPr>
            <a:xfrm>
              <a:off x="9089079" y="1513184"/>
              <a:ext cx="461665" cy="1658359"/>
            </a:xfrm>
            <a:prstGeom prst="rect">
              <a:avLst/>
            </a:prstGeom>
            <a:noFill/>
          </p:spPr>
          <p:txBody>
            <a:bodyPr vert="vert" wrap="square" rtlCol="0">
              <a:spAutoFit/>
            </a:bodyPr>
            <a:lstStyle/>
            <a:p>
              <a:pPr algn="ctr"/>
              <a:r>
                <a:rPr lang="en-US" b="1" dirty="0">
                  <a:solidFill>
                    <a:srgbClr val="8EB4E3"/>
                  </a:solidFill>
                </a:rPr>
                <a:t>Difficult airway</a:t>
              </a:r>
            </a:p>
          </p:txBody>
        </p:sp>
        <p:sp>
          <p:nvSpPr>
            <p:cNvPr id="32" name="Action Button: Custom 31">
              <a:hlinkClick r:id="rId3" action="ppaction://hlinksldjump" highlightClick="1"/>
            </p:cNvPr>
            <p:cNvSpPr/>
            <p:nvPr/>
          </p:nvSpPr>
          <p:spPr>
            <a:xfrm>
              <a:off x="9082677" y="1602166"/>
              <a:ext cx="474469" cy="1480395"/>
            </a:xfrm>
            <a:prstGeom prst="actionButtonBlank">
              <a:avLst/>
            </a:prstGeom>
            <a:solidFill>
              <a:schemeClr val="accent1">
                <a:alpha val="3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3" name="Group 32"/>
          <p:cNvGrpSpPr/>
          <p:nvPr/>
        </p:nvGrpSpPr>
        <p:grpSpPr>
          <a:xfrm>
            <a:off x="8573600" y="117508"/>
            <a:ext cx="474469" cy="1465459"/>
            <a:chOff x="9861818" y="361718"/>
            <a:chExt cx="474469" cy="1465459"/>
          </a:xfrm>
        </p:grpSpPr>
        <p:sp>
          <p:nvSpPr>
            <p:cNvPr id="34" name="TextBox 33"/>
            <p:cNvSpPr txBox="1"/>
            <p:nvPr/>
          </p:nvSpPr>
          <p:spPr>
            <a:xfrm>
              <a:off x="9868220" y="361718"/>
              <a:ext cx="461665" cy="1465459"/>
            </a:xfrm>
            <a:prstGeom prst="rect">
              <a:avLst/>
            </a:prstGeom>
            <a:noFill/>
          </p:spPr>
          <p:txBody>
            <a:bodyPr vert="vert" wrap="square" rtlCol="0">
              <a:spAutoFit/>
            </a:bodyPr>
            <a:lstStyle/>
            <a:p>
              <a:pPr algn="ctr"/>
              <a:r>
                <a:rPr lang="en-US" b="1" dirty="0">
                  <a:solidFill>
                    <a:srgbClr val="FF0000"/>
                  </a:solidFill>
                </a:rPr>
                <a:t>RSI</a:t>
              </a:r>
            </a:p>
          </p:txBody>
        </p:sp>
        <p:sp>
          <p:nvSpPr>
            <p:cNvPr id="35" name="Action Button: Custom 34">
              <a:hlinkClick r:id="rId4" action="ppaction://hlinksldjump" highlightClick="1"/>
            </p:cNvPr>
            <p:cNvSpPr/>
            <p:nvPr/>
          </p:nvSpPr>
          <p:spPr>
            <a:xfrm>
              <a:off x="9861818" y="361718"/>
              <a:ext cx="474469" cy="1465459"/>
            </a:xfrm>
            <a:prstGeom prst="actionButtonBlank">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6" name="Action Button: Home 35">
            <a:hlinkClick r:id="rId5" action="ppaction://hlinksldjump" highlightClick="1"/>
          </p:cNvPr>
          <p:cNvSpPr/>
          <p:nvPr/>
        </p:nvSpPr>
        <p:spPr>
          <a:xfrm>
            <a:off x="8573600" y="6577958"/>
            <a:ext cx="474469" cy="223308"/>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7" name="Group 36"/>
          <p:cNvGrpSpPr/>
          <p:nvPr/>
        </p:nvGrpSpPr>
        <p:grpSpPr>
          <a:xfrm>
            <a:off x="8573600" y="4906070"/>
            <a:ext cx="474469" cy="1465459"/>
            <a:chOff x="6990141" y="3634136"/>
            <a:chExt cx="474469" cy="1465459"/>
          </a:xfrm>
        </p:grpSpPr>
        <p:sp>
          <p:nvSpPr>
            <p:cNvPr id="38" name="TextBox 37"/>
            <p:cNvSpPr txBox="1"/>
            <p:nvPr/>
          </p:nvSpPr>
          <p:spPr>
            <a:xfrm>
              <a:off x="6996543" y="3634136"/>
              <a:ext cx="461665" cy="1465459"/>
            </a:xfrm>
            <a:prstGeom prst="rect">
              <a:avLst/>
            </a:prstGeom>
            <a:noFill/>
          </p:spPr>
          <p:txBody>
            <a:bodyPr vert="vert" wrap="square" rtlCol="0">
              <a:spAutoFit/>
            </a:bodyPr>
            <a:lstStyle/>
            <a:p>
              <a:pPr algn="ctr"/>
              <a:r>
                <a:rPr lang="en-US" b="1" dirty="0">
                  <a:solidFill>
                    <a:srgbClr val="8EB4E3"/>
                  </a:solidFill>
                </a:rPr>
                <a:t>Anticipation</a:t>
              </a:r>
            </a:p>
          </p:txBody>
        </p:sp>
        <p:sp>
          <p:nvSpPr>
            <p:cNvPr id="39" name="Action Button: Custom 38">
              <a:hlinkClick r:id="rId6" action="ppaction://hlinksldjump" highlightClick="1"/>
            </p:cNvPr>
            <p:cNvSpPr/>
            <p:nvPr/>
          </p:nvSpPr>
          <p:spPr>
            <a:xfrm>
              <a:off x="6990141" y="3634136"/>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8573600" y="3296101"/>
            <a:ext cx="474469" cy="1495413"/>
            <a:chOff x="9495788" y="3268203"/>
            <a:chExt cx="474469" cy="1495413"/>
          </a:xfrm>
        </p:grpSpPr>
        <p:sp>
          <p:nvSpPr>
            <p:cNvPr id="41" name="TextBox 40"/>
            <p:cNvSpPr txBox="1"/>
            <p:nvPr/>
          </p:nvSpPr>
          <p:spPr>
            <a:xfrm>
              <a:off x="9502190" y="3268203"/>
              <a:ext cx="461665" cy="1495413"/>
            </a:xfrm>
            <a:prstGeom prst="rect">
              <a:avLst/>
            </a:prstGeom>
            <a:noFill/>
          </p:spPr>
          <p:txBody>
            <a:bodyPr vert="vert" wrap="square" rtlCol="0">
              <a:spAutoFit/>
            </a:bodyPr>
            <a:lstStyle/>
            <a:p>
              <a:pPr algn="ctr"/>
              <a:r>
                <a:rPr lang="en-US" b="1" dirty="0">
                  <a:solidFill>
                    <a:srgbClr val="8EB4E3"/>
                  </a:solidFill>
                </a:rPr>
                <a:t>CICV</a:t>
              </a:r>
            </a:p>
          </p:txBody>
        </p:sp>
        <p:sp>
          <p:nvSpPr>
            <p:cNvPr id="42" name="Action Button: Custom 41">
              <a:hlinkClick r:id="rId7" action="ppaction://hlinksldjump" highlightClick="1"/>
            </p:cNvPr>
            <p:cNvSpPr/>
            <p:nvPr/>
          </p:nvSpPr>
          <p:spPr>
            <a:xfrm>
              <a:off x="9495788" y="3283180"/>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3" name="Action Button: Back or Previous 42">
            <a:hlinkClick r:id="" action="ppaction://hlinkshowjump?jump=lastslideviewed" highlightClick="1"/>
          </p:cNvPr>
          <p:cNvSpPr/>
          <p:nvPr/>
        </p:nvSpPr>
        <p:spPr>
          <a:xfrm>
            <a:off x="7382184" y="5838250"/>
            <a:ext cx="865209" cy="860971"/>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Content Placeholder 2"/>
          <p:cNvSpPr>
            <a:spLocks noGrp="1"/>
          </p:cNvSpPr>
          <p:nvPr>
            <p:ph idx="1"/>
          </p:nvPr>
        </p:nvSpPr>
        <p:spPr>
          <a:xfrm>
            <a:off x="457200" y="1600200"/>
            <a:ext cx="7919746" cy="4525963"/>
          </a:xfrm>
        </p:spPr>
        <p:txBody>
          <a:bodyPr>
            <a:normAutofit fontScale="92500" lnSpcReduction="20000"/>
          </a:bodyPr>
          <a:lstStyle/>
          <a:p>
            <a:pPr>
              <a:lnSpc>
                <a:spcPct val="90000"/>
              </a:lnSpc>
              <a:defRPr/>
            </a:pPr>
            <a:r>
              <a:rPr lang="en-GB" sz="2000" dirty="0"/>
              <a:t>The aim of cricoid pressure is to occlude the oesophagus and hence reduce the risk of regurgitation and aspiration</a:t>
            </a:r>
          </a:p>
          <a:p>
            <a:pPr>
              <a:lnSpc>
                <a:spcPct val="90000"/>
              </a:lnSpc>
              <a:defRPr/>
            </a:pPr>
            <a:endParaRPr lang="en-GB" sz="2000" dirty="0"/>
          </a:p>
          <a:p>
            <a:pPr>
              <a:lnSpc>
                <a:spcPct val="90000"/>
              </a:lnSpc>
              <a:defRPr/>
            </a:pPr>
            <a:r>
              <a:rPr lang="en-GB" sz="2000" dirty="0"/>
              <a:t>It should be performed by a </a:t>
            </a:r>
            <a:r>
              <a:rPr lang="en-GB" sz="2000" b="1" dirty="0"/>
              <a:t>trained assistant.</a:t>
            </a:r>
          </a:p>
          <a:p>
            <a:pPr>
              <a:lnSpc>
                <a:spcPct val="90000"/>
              </a:lnSpc>
              <a:defRPr/>
            </a:pPr>
            <a:endParaRPr lang="en-GB" sz="2000" b="1" dirty="0"/>
          </a:p>
          <a:p>
            <a:pPr>
              <a:lnSpc>
                <a:spcPct val="90000"/>
              </a:lnSpc>
              <a:defRPr/>
            </a:pPr>
            <a:r>
              <a:rPr lang="en-GB" sz="2000" b="1" dirty="0"/>
              <a:t> </a:t>
            </a:r>
          </a:p>
          <a:p>
            <a:pPr>
              <a:lnSpc>
                <a:spcPct val="90000"/>
              </a:lnSpc>
              <a:defRPr/>
            </a:pPr>
            <a:endParaRPr lang="en-GB" sz="2000" b="1" dirty="0"/>
          </a:p>
          <a:p>
            <a:pPr>
              <a:lnSpc>
                <a:spcPct val="90000"/>
              </a:lnSpc>
              <a:defRPr/>
            </a:pPr>
            <a:endParaRPr lang="en-GB" sz="2000" dirty="0"/>
          </a:p>
          <a:p>
            <a:pPr>
              <a:lnSpc>
                <a:spcPct val="90000"/>
              </a:lnSpc>
              <a:defRPr/>
            </a:pPr>
            <a:endParaRPr lang="en-GB" sz="2000" dirty="0"/>
          </a:p>
          <a:p>
            <a:pPr>
              <a:lnSpc>
                <a:spcPct val="90000"/>
              </a:lnSpc>
              <a:defRPr/>
            </a:pPr>
            <a:endParaRPr lang="en-GB" sz="2000" dirty="0"/>
          </a:p>
          <a:p>
            <a:pPr>
              <a:lnSpc>
                <a:spcPct val="90000"/>
              </a:lnSpc>
              <a:defRPr/>
            </a:pPr>
            <a:endParaRPr lang="en-GB" sz="2000" dirty="0"/>
          </a:p>
          <a:p>
            <a:pPr>
              <a:lnSpc>
                <a:spcPct val="90000"/>
              </a:lnSpc>
              <a:defRPr/>
            </a:pPr>
            <a:endParaRPr lang="en-GB" sz="2000" dirty="0"/>
          </a:p>
          <a:p>
            <a:pPr>
              <a:lnSpc>
                <a:spcPct val="90000"/>
              </a:lnSpc>
              <a:defRPr/>
            </a:pPr>
            <a:endParaRPr lang="en-GB" sz="2000" dirty="0"/>
          </a:p>
          <a:p>
            <a:pPr>
              <a:lnSpc>
                <a:spcPct val="90000"/>
              </a:lnSpc>
              <a:defRPr/>
            </a:pPr>
            <a:endParaRPr lang="en-GB" sz="2000" dirty="0"/>
          </a:p>
          <a:p>
            <a:pPr marL="114300" indent="0">
              <a:lnSpc>
                <a:spcPct val="90000"/>
              </a:lnSpc>
              <a:buNone/>
              <a:defRPr/>
            </a:pPr>
            <a:endParaRPr lang="en-GB" sz="2000" dirty="0"/>
          </a:p>
          <a:p>
            <a:pPr>
              <a:lnSpc>
                <a:spcPct val="90000"/>
              </a:lnSpc>
              <a:defRPr/>
            </a:pPr>
            <a:r>
              <a:rPr lang="en-GB" sz="2000" dirty="0"/>
              <a:t>Cricoid pressure is</a:t>
            </a:r>
            <a:r>
              <a:rPr lang="en-GB" sz="2000" b="1" dirty="0"/>
              <a:t> only </a:t>
            </a:r>
            <a:r>
              <a:rPr lang="en-GB" sz="2000" dirty="0"/>
              <a:t>released when asked to by the person performing the intubation.</a:t>
            </a:r>
          </a:p>
        </p:txBody>
      </p:sp>
      <p:pic>
        <p:nvPicPr>
          <p:cNvPr id="3" name="Picture 2"/>
          <p:cNvPicPr>
            <a:picLocks noChangeAspect="1"/>
          </p:cNvPicPr>
          <p:nvPr/>
        </p:nvPicPr>
        <p:blipFill>
          <a:blip r:embed="rId8" cstate="print"/>
          <a:stretch>
            <a:fillRect/>
          </a:stretch>
        </p:blipFill>
        <p:spPr>
          <a:xfrm>
            <a:off x="3387788" y="2822345"/>
            <a:ext cx="2807096" cy="2402750"/>
          </a:xfrm>
          <a:prstGeom prst="rect">
            <a:avLst/>
          </a:prstGeom>
        </p:spPr>
      </p:pic>
      <p:sp>
        <p:nvSpPr>
          <p:cNvPr id="4" name="TextBox 3"/>
          <p:cNvSpPr txBox="1"/>
          <p:nvPr/>
        </p:nvSpPr>
        <p:spPr>
          <a:xfrm>
            <a:off x="869752" y="6371529"/>
            <a:ext cx="6365532" cy="261610"/>
          </a:xfrm>
          <a:prstGeom prst="rect">
            <a:avLst/>
          </a:prstGeom>
          <a:noFill/>
        </p:spPr>
        <p:txBody>
          <a:bodyPr wrap="square" rtlCol="0">
            <a:spAutoFit/>
          </a:bodyPr>
          <a:lstStyle/>
          <a:p>
            <a:pPr>
              <a:lnSpc>
                <a:spcPct val="90000"/>
              </a:lnSpc>
              <a:defRPr/>
            </a:pPr>
            <a:r>
              <a:rPr lang="en-GB" sz="1200" dirty="0"/>
              <a:t>Image credit: http://</a:t>
            </a:r>
            <a:r>
              <a:rPr lang="en-GB" sz="1200" dirty="0" err="1"/>
              <a:t>airwayeducation.homestead.com</a:t>
            </a:r>
            <a:r>
              <a:rPr lang="en-GB" sz="1200" dirty="0"/>
              <a:t>/airway4.jpg</a:t>
            </a:r>
          </a:p>
        </p:txBody>
      </p:sp>
      <p:sp>
        <p:nvSpPr>
          <p:cNvPr id="6" name="TextBox 5"/>
          <p:cNvSpPr txBox="1"/>
          <p:nvPr/>
        </p:nvSpPr>
        <p:spPr>
          <a:xfrm>
            <a:off x="869752" y="2841499"/>
            <a:ext cx="1955096" cy="1842043"/>
          </a:xfrm>
          <a:prstGeom prst="rect">
            <a:avLst/>
          </a:prstGeom>
          <a:noFill/>
        </p:spPr>
        <p:txBody>
          <a:bodyPr wrap="square" rtlCol="0">
            <a:spAutoFit/>
          </a:bodyPr>
          <a:lstStyle/>
          <a:p>
            <a:pPr>
              <a:lnSpc>
                <a:spcPct val="90000"/>
              </a:lnSpc>
              <a:defRPr/>
            </a:pPr>
            <a:r>
              <a:rPr lang="en-GB" dirty="0"/>
              <a:t>Pressure is applied to the cricoid cartilage of 10N initially, increased to 30N once the patient is unconscious</a:t>
            </a:r>
          </a:p>
        </p:txBody>
      </p:sp>
    </p:spTree>
    <p:extLst>
      <p:ext uri="{BB962C8B-B14F-4D97-AF65-F5344CB8AC3E}">
        <p14:creationId xmlns:p14="http://schemas.microsoft.com/office/powerpoint/2010/main" val="3005939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Induction Agents</a:t>
            </a:r>
          </a:p>
        </p:txBody>
      </p:sp>
      <p:grpSp>
        <p:nvGrpSpPr>
          <p:cNvPr id="31" name="Group 30"/>
          <p:cNvGrpSpPr/>
          <p:nvPr/>
        </p:nvGrpSpPr>
        <p:grpSpPr>
          <a:xfrm>
            <a:off x="8573600" y="1639411"/>
            <a:ext cx="474469" cy="1658359"/>
            <a:chOff x="9082677" y="1513184"/>
            <a:chExt cx="474469" cy="1658359"/>
          </a:xfrm>
        </p:grpSpPr>
        <p:sp>
          <p:nvSpPr>
            <p:cNvPr id="32" name="TextBox 31">
              <a:hlinkClick r:id="rId2" action="ppaction://hlinksldjump"/>
            </p:cNvPr>
            <p:cNvSpPr txBox="1"/>
            <p:nvPr/>
          </p:nvSpPr>
          <p:spPr>
            <a:xfrm>
              <a:off x="9089079" y="1513184"/>
              <a:ext cx="461665" cy="1658359"/>
            </a:xfrm>
            <a:prstGeom prst="rect">
              <a:avLst/>
            </a:prstGeom>
            <a:noFill/>
          </p:spPr>
          <p:txBody>
            <a:bodyPr vert="vert" wrap="square" rtlCol="0">
              <a:spAutoFit/>
            </a:bodyPr>
            <a:lstStyle/>
            <a:p>
              <a:pPr algn="ctr"/>
              <a:r>
                <a:rPr lang="en-US" b="1" dirty="0">
                  <a:solidFill>
                    <a:srgbClr val="8EB4E3"/>
                  </a:solidFill>
                </a:rPr>
                <a:t>Difficult airway</a:t>
              </a:r>
            </a:p>
          </p:txBody>
        </p:sp>
        <p:sp>
          <p:nvSpPr>
            <p:cNvPr id="33" name="Action Button: Custom 32">
              <a:hlinkClick r:id="rId3" action="ppaction://hlinksldjump" highlightClick="1"/>
            </p:cNvPr>
            <p:cNvSpPr/>
            <p:nvPr/>
          </p:nvSpPr>
          <p:spPr>
            <a:xfrm>
              <a:off x="9082677" y="1602166"/>
              <a:ext cx="474469" cy="1480395"/>
            </a:xfrm>
            <a:prstGeom prst="actionButtonBlank">
              <a:avLst/>
            </a:prstGeom>
            <a:solidFill>
              <a:schemeClr val="accent1">
                <a:alpha val="3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8573600" y="117508"/>
            <a:ext cx="474469" cy="1465459"/>
            <a:chOff x="9861818" y="361718"/>
            <a:chExt cx="474469" cy="1465459"/>
          </a:xfrm>
        </p:grpSpPr>
        <p:sp>
          <p:nvSpPr>
            <p:cNvPr id="35" name="TextBox 34"/>
            <p:cNvSpPr txBox="1"/>
            <p:nvPr/>
          </p:nvSpPr>
          <p:spPr>
            <a:xfrm>
              <a:off x="9868220" y="361718"/>
              <a:ext cx="461665" cy="1465459"/>
            </a:xfrm>
            <a:prstGeom prst="rect">
              <a:avLst/>
            </a:prstGeom>
            <a:noFill/>
          </p:spPr>
          <p:txBody>
            <a:bodyPr vert="vert" wrap="square" rtlCol="0">
              <a:spAutoFit/>
            </a:bodyPr>
            <a:lstStyle/>
            <a:p>
              <a:pPr algn="ctr"/>
              <a:r>
                <a:rPr lang="en-US" b="1" dirty="0">
                  <a:solidFill>
                    <a:srgbClr val="FF0000"/>
                  </a:solidFill>
                </a:rPr>
                <a:t>RSI</a:t>
              </a:r>
            </a:p>
          </p:txBody>
        </p:sp>
        <p:sp>
          <p:nvSpPr>
            <p:cNvPr id="36" name="Action Button: Custom 35">
              <a:hlinkClick r:id="rId4" action="ppaction://hlinksldjump" highlightClick="1"/>
            </p:cNvPr>
            <p:cNvSpPr/>
            <p:nvPr/>
          </p:nvSpPr>
          <p:spPr>
            <a:xfrm>
              <a:off x="9861818" y="361718"/>
              <a:ext cx="474469" cy="1465459"/>
            </a:xfrm>
            <a:prstGeom prst="actionButtonBlank">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7" name="Action Button: Home 36">
            <a:hlinkClick r:id="rId5" action="ppaction://hlinksldjump" highlightClick="1"/>
          </p:cNvPr>
          <p:cNvSpPr/>
          <p:nvPr/>
        </p:nvSpPr>
        <p:spPr>
          <a:xfrm>
            <a:off x="8573600" y="6577958"/>
            <a:ext cx="474469" cy="223308"/>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8" name="Group 37"/>
          <p:cNvGrpSpPr/>
          <p:nvPr/>
        </p:nvGrpSpPr>
        <p:grpSpPr>
          <a:xfrm>
            <a:off x="8573600" y="4906070"/>
            <a:ext cx="474469" cy="1465459"/>
            <a:chOff x="6990141" y="3634136"/>
            <a:chExt cx="474469" cy="1465459"/>
          </a:xfrm>
        </p:grpSpPr>
        <p:sp>
          <p:nvSpPr>
            <p:cNvPr id="39" name="TextBox 38"/>
            <p:cNvSpPr txBox="1"/>
            <p:nvPr/>
          </p:nvSpPr>
          <p:spPr>
            <a:xfrm>
              <a:off x="6996543" y="3634136"/>
              <a:ext cx="461665" cy="1465459"/>
            </a:xfrm>
            <a:prstGeom prst="rect">
              <a:avLst/>
            </a:prstGeom>
            <a:noFill/>
          </p:spPr>
          <p:txBody>
            <a:bodyPr vert="vert" wrap="square" rtlCol="0">
              <a:spAutoFit/>
            </a:bodyPr>
            <a:lstStyle/>
            <a:p>
              <a:pPr algn="ctr"/>
              <a:r>
                <a:rPr lang="en-US" b="1" dirty="0">
                  <a:solidFill>
                    <a:srgbClr val="8EB4E3"/>
                  </a:solidFill>
                </a:rPr>
                <a:t>Anticipation</a:t>
              </a:r>
            </a:p>
          </p:txBody>
        </p:sp>
        <p:sp>
          <p:nvSpPr>
            <p:cNvPr id="40" name="Action Button: Custom 39">
              <a:hlinkClick r:id="rId6" action="ppaction://hlinksldjump" highlightClick="1"/>
            </p:cNvPr>
            <p:cNvSpPr/>
            <p:nvPr/>
          </p:nvSpPr>
          <p:spPr>
            <a:xfrm>
              <a:off x="6990141" y="3634136"/>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8573600" y="3296101"/>
            <a:ext cx="474469" cy="1495413"/>
            <a:chOff x="9495788" y="3268203"/>
            <a:chExt cx="474469" cy="1495413"/>
          </a:xfrm>
        </p:grpSpPr>
        <p:sp>
          <p:nvSpPr>
            <p:cNvPr id="42" name="TextBox 41"/>
            <p:cNvSpPr txBox="1"/>
            <p:nvPr/>
          </p:nvSpPr>
          <p:spPr>
            <a:xfrm>
              <a:off x="9502190" y="3268203"/>
              <a:ext cx="461665" cy="1495413"/>
            </a:xfrm>
            <a:prstGeom prst="rect">
              <a:avLst/>
            </a:prstGeom>
            <a:noFill/>
          </p:spPr>
          <p:txBody>
            <a:bodyPr vert="vert" wrap="square" rtlCol="0">
              <a:spAutoFit/>
            </a:bodyPr>
            <a:lstStyle/>
            <a:p>
              <a:pPr algn="ctr"/>
              <a:r>
                <a:rPr lang="en-US" b="1" dirty="0">
                  <a:solidFill>
                    <a:srgbClr val="8EB4E3"/>
                  </a:solidFill>
                </a:rPr>
                <a:t>CICV</a:t>
              </a:r>
            </a:p>
          </p:txBody>
        </p:sp>
        <p:sp>
          <p:nvSpPr>
            <p:cNvPr id="43" name="Action Button: Custom 42">
              <a:hlinkClick r:id="rId7" action="ppaction://hlinksldjump" highlightClick="1"/>
            </p:cNvPr>
            <p:cNvSpPr/>
            <p:nvPr/>
          </p:nvSpPr>
          <p:spPr>
            <a:xfrm>
              <a:off x="9495788" y="3283180"/>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4" name="Action Button: Back or Previous 43">
            <a:hlinkClick r:id="rId8" action="ppaction://hlinksldjump" highlightClick="1"/>
          </p:cNvPr>
          <p:cNvSpPr/>
          <p:nvPr/>
        </p:nvSpPr>
        <p:spPr>
          <a:xfrm>
            <a:off x="7382184" y="5838250"/>
            <a:ext cx="865209" cy="860971"/>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Content Placeholder 2"/>
          <p:cNvSpPr>
            <a:spLocks noGrp="1"/>
          </p:cNvSpPr>
          <p:nvPr>
            <p:ph idx="1"/>
          </p:nvPr>
        </p:nvSpPr>
        <p:spPr>
          <a:xfrm>
            <a:off x="457200" y="1600200"/>
            <a:ext cx="8229600" cy="4525963"/>
          </a:xfrm>
        </p:spPr>
        <p:txBody>
          <a:bodyPr>
            <a:normAutofit fontScale="92500" lnSpcReduction="20000"/>
          </a:bodyPr>
          <a:lstStyle/>
          <a:p>
            <a:pPr>
              <a:lnSpc>
                <a:spcPct val="90000"/>
              </a:lnSpc>
              <a:defRPr/>
            </a:pPr>
            <a:r>
              <a:rPr lang="en-GB" sz="2100" dirty="0"/>
              <a:t>An induction agent is used to provide general anaesthesia</a:t>
            </a:r>
          </a:p>
          <a:p>
            <a:pPr>
              <a:lnSpc>
                <a:spcPct val="90000"/>
              </a:lnSpc>
              <a:defRPr/>
            </a:pPr>
            <a:r>
              <a:rPr lang="en-GB" sz="2100" dirty="0"/>
              <a:t>Classically</a:t>
            </a:r>
            <a:r>
              <a:rPr lang="en-GB" sz="2100" dirty="0">
                <a:hlinkClick r:id="rId9" action="ppaction://hlinksldjump"/>
              </a:rPr>
              <a:t> thiopentone</a:t>
            </a:r>
            <a:r>
              <a:rPr lang="en-GB" sz="2100" dirty="0"/>
              <a:t> is used</a:t>
            </a:r>
          </a:p>
          <a:p>
            <a:pPr>
              <a:lnSpc>
                <a:spcPct val="90000"/>
              </a:lnSpc>
              <a:defRPr/>
            </a:pPr>
            <a:r>
              <a:rPr lang="en-GB" sz="2100" dirty="0"/>
              <a:t>However you will often see other agents used instead including </a:t>
            </a:r>
            <a:r>
              <a:rPr lang="en-GB" sz="2100" dirty="0">
                <a:hlinkClick r:id="rId10" action="ppaction://hlinksldjump"/>
              </a:rPr>
              <a:t>propofol</a:t>
            </a:r>
            <a:r>
              <a:rPr lang="en-GB" sz="2100" dirty="0"/>
              <a:t>,  ketamine and less frequently </a:t>
            </a:r>
            <a:r>
              <a:rPr lang="en-GB" sz="2100" dirty="0" err="1"/>
              <a:t>etomidate</a:t>
            </a:r>
            <a:endParaRPr lang="en-GB" sz="2100" dirty="0"/>
          </a:p>
          <a:p>
            <a:pPr marL="114300" indent="0">
              <a:lnSpc>
                <a:spcPct val="90000"/>
              </a:lnSpc>
              <a:buNone/>
              <a:defRPr/>
            </a:pPr>
            <a:endParaRPr lang="en-GB" sz="2100" dirty="0"/>
          </a:p>
          <a:p>
            <a:pPr marL="114300" indent="0">
              <a:lnSpc>
                <a:spcPct val="90000"/>
              </a:lnSpc>
              <a:buNone/>
              <a:defRPr/>
            </a:pPr>
            <a:r>
              <a:rPr lang="en-GB" sz="2100" dirty="0"/>
              <a:t>An opiate may be given either before or after the intubation to help obtund the hypertensive response to laryngoscopy</a:t>
            </a:r>
          </a:p>
          <a:p>
            <a:endParaRPr lang="en-US" dirty="0"/>
          </a:p>
          <a:p>
            <a:endParaRPr lang="en-US" dirty="0"/>
          </a:p>
          <a:p>
            <a:endParaRPr lang="en-US" dirty="0"/>
          </a:p>
          <a:p>
            <a:endParaRPr lang="en-US" dirty="0"/>
          </a:p>
          <a:p>
            <a:endParaRPr lang="en-US" dirty="0"/>
          </a:p>
          <a:p>
            <a:endParaRPr lang="en-US" dirty="0"/>
          </a:p>
          <a:p>
            <a:endParaRPr lang="en-US" dirty="0"/>
          </a:p>
          <a:p>
            <a:pPr marL="114300" indent="0">
              <a:buNone/>
            </a:pPr>
            <a:r>
              <a:rPr lang="en-US" dirty="0"/>
              <a:t>(More information on each of the drugs can be found by clicking on them. This is only required if you are responsible for administering them.)</a:t>
            </a:r>
          </a:p>
        </p:txBody>
      </p:sp>
    </p:spTree>
    <p:extLst>
      <p:ext uri="{BB962C8B-B14F-4D97-AF65-F5344CB8AC3E}">
        <p14:creationId xmlns:p14="http://schemas.microsoft.com/office/powerpoint/2010/main" val="30503024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Thiopentone</a:t>
            </a:r>
            <a:endParaRPr lang="en-US" dirty="0"/>
          </a:p>
        </p:txBody>
      </p:sp>
      <p:grpSp>
        <p:nvGrpSpPr>
          <p:cNvPr id="31" name="Group 30"/>
          <p:cNvGrpSpPr/>
          <p:nvPr/>
        </p:nvGrpSpPr>
        <p:grpSpPr>
          <a:xfrm>
            <a:off x="8573600" y="1639411"/>
            <a:ext cx="474469" cy="1658359"/>
            <a:chOff x="9082677" y="1513184"/>
            <a:chExt cx="474469" cy="1658359"/>
          </a:xfrm>
        </p:grpSpPr>
        <p:sp>
          <p:nvSpPr>
            <p:cNvPr id="32" name="TextBox 31">
              <a:hlinkClick r:id="rId2" action="ppaction://hlinksldjump"/>
            </p:cNvPr>
            <p:cNvSpPr txBox="1"/>
            <p:nvPr/>
          </p:nvSpPr>
          <p:spPr>
            <a:xfrm>
              <a:off x="9089079" y="1513184"/>
              <a:ext cx="461665" cy="1658359"/>
            </a:xfrm>
            <a:prstGeom prst="rect">
              <a:avLst/>
            </a:prstGeom>
            <a:noFill/>
          </p:spPr>
          <p:txBody>
            <a:bodyPr vert="vert" wrap="square" rtlCol="0">
              <a:spAutoFit/>
            </a:bodyPr>
            <a:lstStyle/>
            <a:p>
              <a:pPr algn="ctr"/>
              <a:r>
                <a:rPr lang="en-US" b="1" dirty="0">
                  <a:solidFill>
                    <a:srgbClr val="8EB4E3"/>
                  </a:solidFill>
                </a:rPr>
                <a:t>Difficult airway</a:t>
              </a:r>
            </a:p>
          </p:txBody>
        </p:sp>
        <p:sp>
          <p:nvSpPr>
            <p:cNvPr id="33" name="Action Button: Custom 32">
              <a:hlinkClick r:id="rId3" action="ppaction://hlinksldjump" highlightClick="1"/>
            </p:cNvPr>
            <p:cNvSpPr/>
            <p:nvPr/>
          </p:nvSpPr>
          <p:spPr>
            <a:xfrm>
              <a:off x="9082677" y="1602166"/>
              <a:ext cx="474469" cy="1480395"/>
            </a:xfrm>
            <a:prstGeom prst="actionButtonBlank">
              <a:avLst/>
            </a:prstGeom>
            <a:solidFill>
              <a:schemeClr val="accent1">
                <a:alpha val="3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8573600" y="117508"/>
            <a:ext cx="474469" cy="1465459"/>
            <a:chOff x="9861818" y="361718"/>
            <a:chExt cx="474469" cy="1465459"/>
          </a:xfrm>
        </p:grpSpPr>
        <p:sp>
          <p:nvSpPr>
            <p:cNvPr id="35" name="TextBox 34"/>
            <p:cNvSpPr txBox="1"/>
            <p:nvPr/>
          </p:nvSpPr>
          <p:spPr>
            <a:xfrm>
              <a:off x="9868220" y="361718"/>
              <a:ext cx="461665" cy="1465459"/>
            </a:xfrm>
            <a:prstGeom prst="rect">
              <a:avLst/>
            </a:prstGeom>
            <a:noFill/>
          </p:spPr>
          <p:txBody>
            <a:bodyPr vert="vert" wrap="square" rtlCol="0">
              <a:spAutoFit/>
            </a:bodyPr>
            <a:lstStyle/>
            <a:p>
              <a:pPr algn="ctr"/>
              <a:r>
                <a:rPr lang="en-US" b="1" dirty="0">
                  <a:solidFill>
                    <a:srgbClr val="FF0000"/>
                  </a:solidFill>
                </a:rPr>
                <a:t>RSI</a:t>
              </a:r>
            </a:p>
          </p:txBody>
        </p:sp>
        <p:sp>
          <p:nvSpPr>
            <p:cNvPr id="36" name="Action Button: Custom 35">
              <a:hlinkClick r:id="rId4" action="ppaction://hlinksldjump" highlightClick="1"/>
            </p:cNvPr>
            <p:cNvSpPr/>
            <p:nvPr/>
          </p:nvSpPr>
          <p:spPr>
            <a:xfrm>
              <a:off x="9861818" y="361718"/>
              <a:ext cx="474469" cy="1465459"/>
            </a:xfrm>
            <a:prstGeom prst="actionButtonBlank">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7" name="Action Button: Home 36">
            <a:hlinkClick r:id="rId5" action="ppaction://hlinksldjump" highlightClick="1"/>
          </p:cNvPr>
          <p:cNvSpPr/>
          <p:nvPr/>
        </p:nvSpPr>
        <p:spPr>
          <a:xfrm>
            <a:off x="8573600" y="6577958"/>
            <a:ext cx="474469" cy="223308"/>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8" name="Group 37"/>
          <p:cNvGrpSpPr/>
          <p:nvPr/>
        </p:nvGrpSpPr>
        <p:grpSpPr>
          <a:xfrm>
            <a:off x="8573600" y="4906070"/>
            <a:ext cx="474469" cy="1465459"/>
            <a:chOff x="6990141" y="3634136"/>
            <a:chExt cx="474469" cy="1465459"/>
          </a:xfrm>
        </p:grpSpPr>
        <p:sp>
          <p:nvSpPr>
            <p:cNvPr id="39" name="TextBox 38"/>
            <p:cNvSpPr txBox="1"/>
            <p:nvPr/>
          </p:nvSpPr>
          <p:spPr>
            <a:xfrm>
              <a:off x="6996543" y="3634136"/>
              <a:ext cx="461665" cy="1465459"/>
            </a:xfrm>
            <a:prstGeom prst="rect">
              <a:avLst/>
            </a:prstGeom>
            <a:noFill/>
          </p:spPr>
          <p:txBody>
            <a:bodyPr vert="vert" wrap="square" rtlCol="0">
              <a:spAutoFit/>
            </a:bodyPr>
            <a:lstStyle/>
            <a:p>
              <a:pPr algn="ctr"/>
              <a:r>
                <a:rPr lang="en-US" b="1" dirty="0">
                  <a:solidFill>
                    <a:srgbClr val="8EB4E3"/>
                  </a:solidFill>
                </a:rPr>
                <a:t>Anticipation</a:t>
              </a:r>
            </a:p>
          </p:txBody>
        </p:sp>
        <p:sp>
          <p:nvSpPr>
            <p:cNvPr id="40" name="Action Button: Custom 39">
              <a:hlinkClick r:id="rId6" action="ppaction://hlinksldjump" highlightClick="1"/>
            </p:cNvPr>
            <p:cNvSpPr/>
            <p:nvPr/>
          </p:nvSpPr>
          <p:spPr>
            <a:xfrm>
              <a:off x="6990141" y="3634136"/>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8573600" y="3296101"/>
            <a:ext cx="474469" cy="1495413"/>
            <a:chOff x="9495788" y="3268203"/>
            <a:chExt cx="474469" cy="1495413"/>
          </a:xfrm>
        </p:grpSpPr>
        <p:sp>
          <p:nvSpPr>
            <p:cNvPr id="42" name="TextBox 41"/>
            <p:cNvSpPr txBox="1"/>
            <p:nvPr/>
          </p:nvSpPr>
          <p:spPr>
            <a:xfrm>
              <a:off x="9502190" y="3268203"/>
              <a:ext cx="461665" cy="1495413"/>
            </a:xfrm>
            <a:prstGeom prst="rect">
              <a:avLst/>
            </a:prstGeom>
            <a:noFill/>
          </p:spPr>
          <p:txBody>
            <a:bodyPr vert="vert" wrap="square" rtlCol="0">
              <a:spAutoFit/>
            </a:bodyPr>
            <a:lstStyle/>
            <a:p>
              <a:pPr algn="ctr"/>
              <a:r>
                <a:rPr lang="en-US" b="1" dirty="0">
                  <a:solidFill>
                    <a:srgbClr val="8EB4E3"/>
                  </a:solidFill>
                </a:rPr>
                <a:t>CICV</a:t>
              </a:r>
            </a:p>
          </p:txBody>
        </p:sp>
        <p:sp>
          <p:nvSpPr>
            <p:cNvPr id="43" name="Action Button: Custom 42">
              <a:hlinkClick r:id="rId7" action="ppaction://hlinksldjump" highlightClick="1"/>
            </p:cNvPr>
            <p:cNvSpPr/>
            <p:nvPr/>
          </p:nvSpPr>
          <p:spPr>
            <a:xfrm>
              <a:off x="9495788" y="3283180"/>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4" name="Action Button: Back or Previous 43">
            <a:hlinkClick r:id="" action="ppaction://hlinkshowjump?jump=lastslideviewed" highlightClick="1"/>
          </p:cNvPr>
          <p:cNvSpPr/>
          <p:nvPr/>
        </p:nvSpPr>
        <p:spPr>
          <a:xfrm>
            <a:off x="7382184" y="5838250"/>
            <a:ext cx="865209" cy="860971"/>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Content Placeholder 2"/>
          <p:cNvSpPr>
            <a:spLocks noGrp="1"/>
          </p:cNvSpPr>
          <p:nvPr>
            <p:ph idx="1"/>
          </p:nvPr>
        </p:nvSpPr>
        <p:spPr>
          <a:xfrm>
            <a:off x="457200" y="1600200"/>
            <a:ext cx="8229600" cy="4525963"/>
          </a:xfrm>
        </p:spPr>
        <p:txBody>
          <a:bodyPr>
            <a:normAutofit/>
          </a:bodyPr>
          <a:lstStyle/>
          <a:p>
            <a:pPr>
              <a:lnSpc>
                <a:spcPct val="90000"/>
              </a:lnSpc>
              <a:defRPr/>
            </a:pPr>
            <a:r>
              <a:rPr lang="en-GB" dirty="0"/>
              <a:t>Dose: 4-6mg/kg iv</a:t>
            </a:r>
          </a:p>
          <a:p>
            <a:pPr>
              <a:lnSpc>
                <a:spcPct val="90000"/>
              </a:lnSpc>
              <a:defRPr/>
            </a:pPr>
            <a:r>
              <a:rPr lang="en-GB" dirty="0"/>
              <a:t>Effect: Hypnotic</a:t>
            </a:r>
          </a:p>
          <a:p>
            <a:pPr>
              <a:lnSpc>
                <a:spcPct val="90000"/>
              </a:lnSpc>
              <a:defRPr/>
            </a:pPr>
            <a:r>
              <a:rPr lang="en-GB" dirty="0"/>
              <a:t>Advantages: Rapid predictable onset (one arm-brain circulation time)</a:t>
            </a:r>
          </a:p>
          <a:p>
            <a:pPr>
              <a:lnSpc>
                <a:spcPct val="90000"/>
              </a:lnSpc>
              <a:defRPr/>
            </a:pPr>
            <a:r>
              <a:rPr lang="en-GB" dirty="0"/>
              <a:t>Disadvantages: Hypotension, allergy, intra-arterial injection causes tissue necrosis, can trigger porphyria crises</a:t>
            </a:r>
          </a:p>
          <a:p>
            <a:pPr>
              <a:lnSpc>
                <a:spcPct val="90000"/>
              </a:lnSpc>
              <a:defRPr/>
            </a:pPr>
            <a:r>
              <a:rPr lang="en-GB" dirty="0"/>
              <a:t>Other: has to be reconstituted in water prior to use</a:t>
            </a:r>
          </a:p>
          <a:p>
            <a:endParaRPr lang="en-US" dirty="0"/>
          </a:p>
        </p:txBody>
      </p:sp>
    </p:spTree>
    <p:extLst>
      <p:ext uri="{BB962C8B-B14F-4D97-AF65-F5344CB8AC3E}">
        <p14:creationId xmlns:p14="http://schemas.microsoft.com/office/powerpoint/2010/main" val="36724057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Propofol</a:t>
            </a:r>
            <a:endParaRPr lang="en-US" dirty="0"/>
          </a:p>
        </p:txBody>
      </p:sp>
      <p:grpSp>
        <p:nvGrpSpPr>
          <p:cNvPr id="31" name="Group 30"/>
          <p:cNvGrpSpPr/>
          <p:nvPr/>
        </p:nvGrpSpPr>
        <p:grpSpPr>
          <a:xfrm>
            <a:off x="8573600" y="1639411"/>
            <a:ext cx="474469" cy="1658359"/>
            <a:chOff x="9082677" y="1513184"/>
            <a:chExt cx="474469" cy="1658359"/>
          </a:xfrm>
        </p:grpSpPr>
        <p:sp>
          <p:nvSpPr>
            <p:cNvPr id="32" name="TextBox 31">
              <a:hlinkClick r:id="rId2" action="ppaction://hlinksldjump"/>
            </p:cNvPr>
            <p:cNvSpPr txBox="1"/>
            <p:nvPr/>
          </p:nvSpPr>
          <p:spPr>
            <a:xfrm>
              <a:off x="9089079" y="1513184"/>
              <a:ext cx="461665" cy="1658359"/>
            </a:xfrm>
            <a:prstGeom prst="rect">
              <a:avLst/>
            </a:prstGeom>
            <a:noFill/>
          </p:spPr>
          <p:txBody>
            <a:bodyPr vert="vert" wrap="square" rtlCol="0">
              <a:spAutoFit/>
            </a:bodyPr>
            <a:lstStyle/>
            <a:p>
              <a:pPr algn="ctr"/>
              <a:r>
                <a:rPr lang="en-US" b="1" dirty="0">
                  <a:solidFill>
                    <a:srgbClr val="8EB4E3"/>
                  </a:solidFill>
                </a:rPr>
                <a:t>Difficult airway</a:t>
              </a:r>
            </a:p>
          </p:txBody>
        </p:sp>
        <p:sp>
          <p:nvSpPr>
            <p:cNvPr id="33" name="Action Button: Custom 32">
              <a:hlinkClick r:id="rId3" action="ppaction://hlinksldjump" highlightClick="1"/>
            </p:cNvPr>
            <p:cNvSpPr/>
            <p:nvPr/>
          </p:nvSpPr>
          <p:spPr>
            <a:xfrm>
              <a:off x="9082677" y="1602166"/>
              <a:ext cx="474469" cy="1480395"/>
            </a:xfrm>
            <a:prstGeom prst="actionButtonBlank">
              <a:avLst/>
            </a:prstGeom>
            <a:solidFill>
              <a:schemeClr val="accent1">
                <a:alpha val="3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8573600" y="117508"/>
            <a:ext cx="474469" cy="1465459"/>
            <a:chOff x="9861818" y="361718"/>
            <a:chExt cx="474469" cy="1465459"/>
          </a:xfrm>
        </p:grpSpPr>
        <p:sp>
          <p:nvSpPr>
            <p:cNvPr id="35" name="TextBox 34"/>
            <p:cNvSpPr txBox="1"/>
            <p:nvPr/>
          </p:nvSpPr>
          <p:spPr>
            <a:xfrm>
              <a:off x="9868220" y="361718"/>
              <a:ext cx="461665" cy="1465459"/>
            </a:xfrm>
            <a:prstGeom prst="rect">
              <a:avLst/>
            </a:prstGeom>
            <a:noFill/>
          </p:spPr>
          <p:txBody>
            <a:bodyPr vert="vert" wrap="square" rtlCol="0">
              <a:spAutoFit/>
            </a:bodyPr>
            <a:lstStyle/>
            <a:p>
              <a:pPr algn="ctr"/>
              <a:r>
                <a:rPr lang="en-US" b="1" dirty="0">
                  <a:solidFill>
                    <a:srgbClr val="FF0000"/>
                  </a:solidFill>
                </a:rPr>
                <a:t>RSI</a:t>
              </a:r>
            </a:p>
          </p:txBody>
        </p:sp>
        <p:sp>
          <p:nvSpPr>
            <p:cNvPr id="36" name="Action Button: Custom 35">
              <a:hlinkClick r:id="rId4" action="ppaction://hlinksldjump" highlightClick="1"/>
            </p:cNvPr>
            <p:cNvSpPr/>
            <p:nvPr/>
          </p:nvSpPr>
          <p:spPr>
            <a:xfrm>
              <a:off x="9861818" y="361718"/>
              <a:ext cx="474469" cy="1465459"/>
            </a:xfrm>
            <a:prstGeom prst="actionButtonBlank">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7" name="Action Button: Home 36">
            <a:hlinkClick r:id="rId5" action="ppaction://hlinksldjump" highlightClick="1"/>
          </p:cNvPr>
          <p:cNvSpPr/>
          <p:nvPr/>
        </p:nvSpPr>
        <p:spPr>
          <a:xfrm>
            <a:off x="8573600" y="6577958"/>
            <a:ext cx="474469" cy="223308"/>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8" name="Group 37"/>
          <p:cNvGrpSpPr/>
          <p:nvPr/>
        </p:nvGrpSpPr>
        <p:grpSpPr>
          <a:xfrm>
            <a:off x="8573600" y="4906070"/>
            <a:ext cx="474469" cy="1465459"/>
            <a:chOff x="6990141" y="3634136"/>
            <a:chExt cx="474469" cy="1465459"/>
          </a:xfrm>
        </p:grpSpPr>
        <p:sp>
          <p:nvSpPr>
            <p:cNvPr id="39" name="TextBox 38"/>
            <p:cNvSpPr txBox="1"/>
            <p:nvPr/>
          </p:nvSpPr>
          <p:spPr>
            <a:xfrm>
              <a:off x="6996543" y="3634136"/>
              <a:ext cx="461665" cy="1465459"/>
            </a:xfrm>
            <a:prstGeom prst="rect">
              <a:avLst/>
            </a:prstGeom>
            <a:noFill/>
          </p:spPr>
          <p:txBody>
            <a:bodyPr vert="vert" wrap="square" rtlCol="0">
              <a:spAutoFit/>
            </a:bodyPr>
            <a:lstStyle/>
            <a:p>
              <a:pPr algn="ctr"/>
              <a:r>
                <a:rPr lang="en-US" b="1" dirty="0">
                  <a:solidFill>
                    <a:srgbClr val="8EB4E3"/>
                  </a:solidFill>
                </a:rPr>
                <a:t>Anticipation</a:t>
              </a:r>
            </a:p>
          </p:txBody>
        </p:sp>
        <p:sp>
          <p:nvSpPr>
            <p:cNvPr id="40" name="Action Button: Custom 39">
              <a:hlinkClick r:id="rId6" action="ppaction://hlinksldjump" highlightClick="1"/>
            </p:cNvPr>
            <p:cNvSpPr/>
            <p:nvPr/>
          </p:nvSpPr>
          <p:spPr>
            <a:xfrm>
              <a:off x="6990141" y="3634136"/>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8573600" y="3296101"/>
            <a:ext cx="474469" cy="1495413"/>
            <a:chOff x="9495788" y="3268203"/>
            <a:chExt cx="474469" cy="1495413"/>
          </a:xfrm>
        </p:grpSpPr>
        <p:sp>
          <p:nvSpPr>
            <p:cNvPr id="42" name="TextBox 41"/>
            <p:cNvSpPr txBox="1"/>
            <p:nvPr/>
          </p:nvSpPr>
          <p:spPr>
            <a:xfrm>
              <a:off x="9502190" y="3268203"/>
              <a:ext cx="461665" cy="1495413"/>
            </a:xfrm>
            <a:prstGeom prst="rect">
              <a:avLst/>
            </a:prstGeom>
            <a:noFill/>
          </p:spPr>
          <p:txBody>
            <a:bodyPr vert="vert" wrap="square" rtlCol="0">
              <a:spAutoFit/>
            </a:bodyPr>
            <a:lstStyle/>
            <a:p>
              <a:pPr algn="ctr"/>
              <a:r>
                <a:rPr lang="en-US" b="1" dirty="0">
                  <a:solidFill>
                    <a:srgbClr val="8EB4E3"/>
                  </a:solidFill>
                </a:rPr>
                <a:t>CICV</a:t>
              </a:r>
            </a:p>
          </p:txBody>
        </p:sp>
        <p:sp>
          <p:nvSpPr>
            <p:cNvPr id="43" name="Action Button: Custom 42">
              <a:hlinkClick r:id="rId7" action="ppaction://hlinksldjump" highlightClick="1"/>
            </p:cNvPr>
            <p:cNvSpPr/>
            <p:nvPr/>
          </p:nvSpPr>
          <p:spPr>
            <a:xfrm>
              <a:off x="9495788" y="3283180"/>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4" name="Action Button: Back or Previous 43">
            <a:hlinkClick r:id="" action="ppaction://hlinkshowjump?jump=lastslideviewed" highlightClick="1"/>
          </p:cNvPr>
          <p:cNvSpPr/>
          <p:nvPr/>
        </p:nvSpPr>
        <p:spPr>
          <a:xfrm>
            <a:off x="7382184" y="5838250"/>
            <a:ext cx="865209" cy="860971"/>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Content Placeholder 2"/>
          <p:cNvSpPr>
            <a:spLocks noGrp="1"/>
          </p:cNvSpPr>
          <p:nvPr>
            <p:ph idx="1"/>
          </p:nvPr>
        </p:nvSpPr>
        <p:spPr>
          <a:xfrm>
            <a:off x="457200" y="1600200"/>
            <a:ext cx="8229600" cy="4525963"/>
          </a:xfrm>
        </p:spPr>
        <p:txBody>
          <a:bodyPr>
            <a:normAutofit/>
          </a:bodyPr>
          <a:lstStyle/>
          <a:p>
            <a:pPr>
              <a:lnSpc>
                <a:spcPct val="90000"/>
              </a:lnSpc>
              <a:defRPr/>
            </a:pPr>
            <a:r>
              <a:rPr lang="en-GB" dirty="0"/>
              <a:t>Dose: 1.5-2.5 mg/kg</a:t>
            </a:r>
          </a:p>
          <a:p>
            <a:pPr>
              <a:lnSpc>
                <a:spcPct val="90000"/>
              </a:lnSpc>
              <a:defRPr/>
            </a:pPr>
            <a:r>
              <a:rPr lang="en-GB" dirty="0"/>
              <a:t>Effect: Hypnotic</a:t>
            </a:r>
          </a:p>
          <a:p>
            <a:pPr>
              <a:lnSpc>
                <a:spcPct val="90000"/>
              </a:lnSpc>
              <a:defRPr/>
            </a:pPr>
            <a:r>
              <a:rPr lang="en-GB" dirty="0"/>
              <a:t>Advantages: suppresses laryngeal reflexes, anti-emetic</a:t>
            </a:r>
          </a:p>
          <a:p>
            <a:pPr>
              <a:lnSpc>
                <a:spcPct val="90000"/>
              </a:lnSpc>
              <a:defRPr/>
            </a:pPr>
            <a:r>
              <a:rPr lang="en-GB" dirty="0"/>
              <a:t>Disadvantages: Slower onset than </a:t>
            </a:r>
            <a:r>
              <a:rPr lang="en-GB" dirty="0" err="1"/>
              <a:t>thiopentone</a:t>
            </a:r>
            <a:r>
              <a:rPr lang="en-GB" dirty="0"/>
              <a:t> (and slower offset), CVS instability (vasodilatation and cardiac suppression) </a:t>
            </a:r>
          </a:p>
          <a:p>
            <a:pPr>
              <a:lnSpc>
                <a:spcPct val="90000"/>
              </a:lnSpc>
              <a:defRPr/>
            </a:pPr>
            <a:r>
              <a:rPr lang="en-GB" dirty="0"/>
              <a:t>Other: Can cause </a:t>
            </a:r>
            <a:r>
              <a:rPr lang="en-GB" dirty="0" err="1"/>
              <a:t>epileptiform</a:t>
            </a:r>
            <a:r>
              <a:rPr lang="en-GB" dirty="0"/>
              <a:t> movements</a:t>
            </a:r>
          </a:p>
          <a:p>
            <a:endParaRPr lang="en-US" dirty="0"/>
          </a:p>
        </p:txBody>
      </p:sp>
    </p:spTree>
    <p:extLst>
      <p:ext uri="{BB962C8B-B14F-4D97-AF65-F5344CB8AC3E}">
        <p14:creationId xmlns:p14="http://schemas.microsoft.com/office/powerpoint/2010/main" val="2698291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Muscle Relaxants</a:t>
            </a:r>
          </a:p>
        </p:txBody>
      </p:sp>
      <p:grpSp>
        <p:nvGrpSpPr>
          <p:cNvPr id="31" name="Group 30"/>
          <p:cNvGrpSpPr/>
          <p:nvPr/>
        </p:nvGrpSpPr>
        <p:grpSpPr>
          <a:xfrm>
            <a:off x="8573600" y="1639411"/>
            <a:ext cx="474469" cy="1658359"/>
            <a:chOff x="9082677" y="1513184"/>
            <a:chExt cx="474469" cy="1658359"/>
          </a:xfrm>
        </p:grpSpPr>
        <p:sp>
          <p:nvSpPr>
            <p:cNvPr id="32" name="TextBox 31">
              <a:hlinkClick r:id="rId2" action="ppaction://hlinksldjump"/>
            </p:cNvPr>
            <p:cNvSpPr txBox="1"/>
            <p:nvPr/>
          </p:nvSpPr>
          <p:spPr>
            <a:xfrm>
              <a:off x="9089079" y="1513184"/>
              <a:ext cx="461665" cy="1658359"/>
            </a:xfrm>
            <a:prstGeom prst="rect">
              <a:avLst/>
            </a:prstGeom>
            <a:noFill/>
          </p:spPr>
          <p:txBody>
            <a:bodyPr vert="vert" wrap="square" rtlCol="0">
              <a:spAutoFit/>
            </a:bodyPr>
            <a:lstStyle/>
            <a:p>
              <a:pPr algn="ctr"/>
              <a:r>
                <a:rPr lang="en-US" b="1" dirty="0">
                  <a:solidFill>
                    <a:srgbClr val="8EB4E3"/>
                  </a:solidFill>
                </a:rPr>
                <a:t>Difficult airway</a:t>
              </a:r>
            </a:p>
          </p:txBody>
        </p:sp>
        <p:sp>
          <p:nvSpPr>
            <p:cNvPr id="33" name="Action Button: Custom 32">
              <a:hlinkClick r:id="rId3" action="ppaction://hlinksldjump" highlightClick="1"/>
            </p:cNvPr>
            <p:cNvSpPr/>
            <p:nvPr/>
          </p:nvSpPr>
          <p:spPr>
            <a:xfrm>
              <a:off x="9082677" y="1602166"/>
              <a:ext cx="474469" cy="1480395"/>
            </a:xfrm>
            <a:prstGeom prst="actionButtonBlank">
              <a:avLst/>
            </a:prstGeom>
            <a:solidFill>
              <a:schemeClr val="accent1">
                <a:alpha val="3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8573600" y="117508"/>
            <a:ext cx="474469" cy="1465459"/>
            <a:chOff x="9861818" y="361718"/>
            <a:chExt cx="474469" cy="1465459"/>
          </a:xfrm>
        </p:grpSpPr>
        <p:sp>
          <p:nvSpPr>
            <p:cNvPr id="35" name="TextBox 34"/>
            <p:cNvSpPr txBox="1"/>
            <p:nvPr/>
          </p:nvSpPr>
          <p:spPr>
            <a:xfrm>
              <a:off x="9868220" y="361718"/>
              <a:ext cx="461665" cy="1465459"/>
            </a:xfrm>
            <a:prstGeom prst="rect">
              <a:avLst/>
            </a:prstGeom>
            <a:noFill/>
          </p:spPr>
          <p:txBody>
            <a:bodyPr vert="vert" wrap="square" rtlCol="0">
              <a:spAutoFit/>
            </a:bodyPr>
            <a:lstStyle/>
            <a:p>
              <a:pPr algn="ctr"/>
              <a:r>
                <a:rPr lang="en-US" b="1" dirty="0">
                  <a:solidFill>
                    <a:srgbClr val="FF0000"/>
                  </a:solidFill>
                </a:rPr>
                <a:t>RSI</a:t>
              </a:r>
            </a:p>
          </p:txBody>
        </p:sp>
        <p:sp>
          <p:nvSpPr>
            <p:cNvPr id="36" name="Action Button: Custom 35">
              <a:hlinkClick r:id="rId4" action="ppaction://hlinksldjump" highlightClick="1"/>
            </p:cNvPr>
            <p:cNvSpPr/>
            <p:nvPr/>
          </p:nvSpPr>
          <p:spPr>
            <a:xfrm>
              <a:off x="9861818" y="361718"/>
              <a:ext cx="474469" cy="1465459"/>
            </a:xfrm>
            <a:prstGeom prst="actionButtonBlank">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7" name="Action Button: Home 36">
            <a:hlinkClick r:id="rId5" action="ppaction://hlinksldjump" highlightClick="1"/>
          </p:cNvPr>
          <p:cNvSpPr/>
          <p:nvPr/>
        </p:nvSpPr>
        <p:spPr>
          <a:xfrm>
            <a:off x="8573600" y="6577958"/>
            <a:ext cx="474469" cy="223308"/>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8" name="Group 37"/>
          <p:cNvGrpSpPr/>
          <p:nvPr/>
        </p:nvGrpSpPr>
        <p:grpSpPr>
          <a:xfrm>
            <a:off x="8573600" y="4906070"/>
            <a:ext cx="474469" cy="1465459"/>
            <a:chOff x="6990141" y="3634136"/>
            <a:chExt cx="474469" cy="1465459"/>
          </a:xfrm>
        </p:grpSpPr>
        <p:sp>
          <p:nvSpPr>
            <p:cNvPr id="39" name="TextBox 38"/>
            <p:cNvSpPr txBox="1"/>
            <p:nvPr/>
          </p:nvSpPr>
          <p:spPr>
            <a:xfrm>
              <a:off x="6996543" y="3634136"/>
              <a:ext cx="461665" cy="1465459"/>
            </a:xfrm>
            <a:prstGeom prst="rect">
              <a:avLst/>
            </a:prstGeom>
            <a:noFill/>
          </p:spPr>
          <p:txBody>
            <a:bodyPr vert="vert" wrap="square" rtlCol="0">
              <a:spAutoFit/>
            </a:bodyPr>
            <a:lstStyle/>
            <a:p>
              <a:pPr algn="ctr"/>
              <a:r>
                <a:rPr lang="en-US" b="1" dirty="0">
                  <a:solidFill>
                    <a:srgbClr val="8EB4E3"/>
                  </a:solidFill>
                </a:rPr>
                <a:t>Anticipation</a:t>
              </a:r>
            </a:p>
          </p:txBody>
        </p:sp>
        <p:sp>
          <p:nvSpPr>
            <p:cNvPr id="40" name="Action Button: Custom 39">
              <a:hlinkClick r:id="rId6" action="ppaction://hlinksldjump" highlightClick="1"/>
            </p:cNvPr>
            <p:cNvSpPr/>
            <p:nvPr/>
          </p:nvSpPr>
          <p:spPr>
            <a:xfrm>
              <a:off x="6990141" y="3634136"/>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8573600" y="3296101"/>
            <a:ext cx="474469" cy="1495413"/>
            <a:chOff x="9495788" y="3268203"/>
            <a:chExt cx="474469" cy="1495413"/>
          </a:xfrm>
        </p:grpSpPr>
        <p:sp>
          <p:nvSpPr>
            <p:cNvPr id="42" name="TextBox 41"/>
            <p:cNvSpPr txBox="1"/>
            <p:nvPr/>
          </p:nvSpPr>
          <p:spPr>
            <a:xfrm>
              <a:off x="9502190" y="3268203"/>
              <a:ext cx="461665" cy="1495413"/>
            </a:xfrm>
            <a:prstGeom prst="rect">
              <a:avLst/>
            </a:prstGeom>
            <a:noFill/>
          </p:spPr>
          <p:txBody>
            <a:bodyPr vert="vert" wrap="square" rtlCol="0">
              <a:spAutoFit/>
            </a:bodyPr>
            <a:lstStyle/>
            <a:p>
              <a:pPr algn="ctr"/>
              <a:r>
                <a:rPr lang="en-US" b="1" dirty="0">
                  <a:solidFill>
                    <a:srgbClr val="8EB4E3"/>
                  </a:solidFill>
                </a:rPr>
                <a:t>CICV</a:t>
              </a:r>
            </a:p>
          </p:txBody>
        </p:sp>
        <p:sp>
          <p:nvSpPr>
            <p:cNvPr id="43" name="Action Button: Custom 42">
              <a:hlinkClick r:id="rId7" action="ppaction://hlinksldjump" highlightClick="1"/>
            </p:cNvPr>
            <p:cNvSpPr/>
            <p:nvPr/>
          </p:nvSpPr>
          <p:spPr>
            <a:xfrm>
              <a:off x="9495788" y="3283180"/>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4" name="Action Button: Back or Previous 43">
            <a:hlinkClick r:id="rId8" action="ppaction://hlinksldjump" highlightClick="1"/>
          </p:cNvPr>
          <p:cNvSpPr/>
          <p:nvPr/>
        </p:nvSpPr>
        <p:spPr>
          <a:xfrm>
            <a:off x="7382184" y="5838250"/>
            <a:ext cx="865209" cy="860971"/>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Content Placeholder 2"/>
          <p:cNvSpPr>
            <a:spLocks noGrp="1"/>
          </p:cNvSpPr>
          <p:nvPr>
            <p:ph idx="1"/>
          </p:nvPr>
        </p:nvSpPr>
        <p:spPr>
          <a:xfrm>
            <a:off x="457200" y="1600200"/>
            <a:ext cx="8229600" cy="4525963"/>
          </a:xfrm>
        </p:spPr>
        <p:txBody>
          <a:bodyPr>
            <a:normAutofit lnSpcReduction="10000"/>
          </a:bodyPr>
          <a:lstStyle/>
          <a:p>
            <a:pPr>
              <a:lnSpc>
                <a:spcPct val="90000"/>
              </a:lnSpc>
              <a:defRPr/>
            </a:pPr>
            <a:r>
              <a:rPr lang="en-GB" dirty="0"/>
              <a:t>A muscle relaxant is given to paralyse the patient</a:t>
            </a:r>
          </a:p>
          <a:p>
            <a:pPr>
              <a:lnSpc>
                <a:spcPct val="90000"/>
              </a:lnSpc>
              <a:defRPr/>
            </a:pPr>
            <a:r>
              <a:rPr lang="en-GB" dirty="0"/>
              <a:t>Classically</a:t>
            </a:r>
            <a:r>
              <a:rPr lang="en-GB" dirty="0">
                <a:hlinkClick r:id="rId9" action="ppaction://hlinksldjump"/>
              </a:rPr>
              <a:t> suxamethonium </a:t>
            </a:r>
            <a:r>
              <a:rPr lang="en-GB" dirty="0"/>
              <a:t>is given</a:t>
            </a:r>
          </a:p>
          <a:p>
            <a:pPr>
              <a:lnSpc>
                <a:spcPct val="90000"/>
              </a:lnSpc>
              <a:defRPr/>
            </a:pPr>
            <a:r>
              <a:rPr lang="en-GB" dirty="0"/>
              <a:t>However </a:t>
            </a:r>
            <a:r>
              <a:rPr lang="en-GB" dirty="0">
                <a:hlinkClick r:id="rId10" action="ppaction://hlinksldjump"/>
              </a:rPr>
              <a:t> rocuronium </a:t>
            </a:r>
            <a:r>
              <a:rPr lang="en-GB" dirty="0"/>
              <a:t>is also now commonly used</a:t>
            </a:r>
          </a:p>
          <a:p>
            <a:endParaRPr lang="en-US" dirty="0"/>
          </a:p>
          <a:p>
            <a:endParaRPr lang="en-US" dirty="0"/>
          </a:p>
          <a:p>
            <a:endParaRPr lang="en-US" dirty="0"/>
          </a:p>
          <a:p>
            <a:endParaRPr lang="en-US" dirty="0"/>
          </a:p>
          <a:p>
            <a:endParaRPr lang="en-US" dirty="0"/>
          </a:p>
          <a:p>
            <a:endParaRPr lang="en-US" dirty="0"/>
          </a:p>
          <a:p>
            <a:pPr marL="114300" indent="0">
              <a:buNone/>
            </a:pPr>
            <a:r>
              <a:rPr lang="en-US" dirty="0"/>
              <a:t>(More information on each of the drugs can be found by clicking on them. This is only required if you are responsible for prescribing them.)</a:t>
            </a:r>
          </a:p>
          <a:p>
            <a:endParaRPr lang="en-US" dirty="0"/>
          </a:p>
        </p:txBody>
      </p:sp>
    </p:spTree>
    <p:extLst>
      <p:ext uri="{BB962C8B-B14F-4D97-AF65-F5344CB8AC3E}">
        <p14:creationId xmlns:p14="http://schemas.microsoft.com/office/powerpoint/2010/main" val="731548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grpSp>
        <p:nvGrpSpPr>
          <p:cNvPr id="32" name="Group 31"/>
          <p:cNvGrpSpPr/>
          <p:nvPr/>
        </p:nvGrpSpPr>
        <p:grpSpPr>
          <a:xfrm>
            <a:off x="8573600" y="1639411"/>
            <a:ext cx="474469" cy="1658359"/>
            <a:chOff x="9082677" y="1513184"/>
            <a:chExt cx="474469" cy="1658359"/>
          </a:xfrm>
        </p:grpSpPr>
        <p:sp>
          <p:nvSpPr>
            <p:cNvPr id="33" name="TextBox 32">
              <a:hlinkClick r:id="rId2" action="ppaction://hlinksldjump"/>
            </p:cNvPr>
            <p:cNvSpPr txBox="1"/>
            <p:nvPr/>
          </p:nvSpPr>
          <p:spPr>
            <a:xfrm>
              <a:off x="9089079" y="1513184"/>
              <a:ext cx="461665" cy="1658359"/>
            </a:xfrm>
            <a:prstGeom prst="rect">
              <a:avLst/>
            </a:prstGeom>
            <a:noFill/>
          </p:spPr>
          <p:txBody>
            <a:bodyPr vert="vert" wrap="square" rtlCol="0">
              <a:spAutoFit/>
            </a:bodyPr>
            <a:lstStyle/>
            <a:p>
              <a:pPr algn="ctr"/>
              <a:r>
                <a:rPr lang="en-US" b="1" dirty="0">
                  <a:solidFill>
                    <a:srgbClr val="8EB4E3"/>
                  </a:solidFill>
                </a:rPr>
                <a:t>Difficult airway</a:t>
              </a:r>
            </a:p>
          </p:txBody>
        </p:sp>
        <p:sp>
          <p:nvSpPr>
            <p:cNvPr id="34" name="Action Button: Custom 33">
              <a:hlinkClick r:id="rId3" action="ppaction://hlinksldjump" highlightClick="1"/>
            </p:cNvPr>
            <p:cNvSpPr/>
            <p:nvPr/>
          </p:nvSpPr>
          <p:spPr>
            <a:xfrm>
              <a:off x="9082677" y="1602166"/>
              <a:ext cx="474469" cy="1480395"/>
            </a:xfrm>
            <a:prstGeom prst="actionButtonBlank">
              <a:avLst/>
            </a:prstGeom>
            <a:solidFill>
              <a:schemeClr val="accent1">
                <a:alpha val="3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5" name="Group 34"/>
          <p:cNvGrpSpPr/>
          <p:nvPr/>
        </p:nvGrpSpPr>
        <p:grpSpPr>
          <a:xfrm>
            <a:off x="8573600" y="117508"/>
            <a:ext cx="474469" cy="1465459"/>
            <a:chOff x="9861818" y="361718"/>
            <a:chExt cx="474469" cy="1465459"/>
          </a:xfrm>
        </p:grpSpPr>
        <p:sp>
          <p:nvSpPr>
            <p:cNvPr id="36" name="TextBox 35"/>
            <p:cNvSpPr txBox="1"/>
            <p:nvPr/>
          </p:nvSpPr>
          <p:spPr>
            <a:xfrm>
              <a:off x="9868220" y="361718"/>
              <a:ext cx="461665" cy="1465459"/>
            </a:xfrm>
            <a:prstGeom prst="rect">
              <a:avLst/>
            </a:prstGeom>
            <a:noFill/>
          </p:spPr>
          <p:txBody>
            <a:bodyPr vert="vert" wrap="square" rtlCol="0">
              <a:spAutoFit/>
            </a:bodyPr>
            <a:lstStyle/>
            <a:p>
              <a:pPr algn="ctr"/>
              <a:r>
                <a:rPr lang="en-US" b="1" dirty="0">
                  <a:solidFill>
                    <a:schemeClr val="tx2">
                      <a:lumMod val="40000"/>
                      <a:lumOff val="60000"/>
                    </a:schemeClr>
                  </a:solidFill>
                </a:rPr>
                <a:t>RSI</a:t>
              </a:r>
            </a:p>
          </p:txBody>
        </p:sp>
        <p:sp>
          <p:nvSpPr>
            <p:cNvPr id="37" name="Action Button: Custom 36">
              <a:hlinkClick r:id="rId4" action="ppaction://hlinksldjump" highlightClick="1"/>
            </p:cNvPr>
            <p:cNvSpPr/>
            <p:nvPr/>
          </p:nvSpPr>
          <p:spPr>
            <a:xfrm>
              <a:off x="9861818" y="361718"/>
              <a:ext cx="474469" cy="1465459"/>
            </a:xfrm>
            <a:prstGeom prst="actionButtonBlank">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8" name="Action Button: Home 37">
            <a:hlinkClick r:id="rId5" action="ppaction://hlinksldjump" highlightClick="1"/>
          </p:cNvPr>
          <p:cNvSpPr/>
          <p:nvPr/>
        </p:nvSpPr>
        <p:spPr>
          <a:xfrm>
            <a:off x="8573600" y="6577958"/>
            <a:ext cx="474469" cy="223308"/>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9" name="Group 38"/>
          <p:cNvGrpSpPr/>
          <p:nvPr/>
        </p:nvGrpSpPr>
        <p:grpSpPr>
          <a:xfrm>
            <a:off x="8573600" y="4906070"/>
            <a:ext cx="474469" cy="1465459"/>
            <a:chOff x="6990141" y="3634136"/>
            <a:chExt cx="474469" cy="1465459"/>
          </a:xfrm>
        </p:grpSpPr>
        <p:sp>
          <p:nvSpPr>
            <p:cNvPr id="40" name="TextBox 39"/>
            <p:cNvSpPr txBox="1"/>
            <p:nvPr/>
          </p:nvSpPr>
          <p:spPr>
            <a:xfrm>
              <a:off x="6996543" y="3634136"/>
              <a:ext cx="461665" cy="1465459"/>
            </a:xfrm>
            <a:prstGeom prst="rect">
              <a:avLst/>
            </a:prstGeom>
            <a:noFill/>
          </p:spPr>
          <p:txBody>
            <a:bodyPr vert="vert" wrap="square" rtlCol="0">
              <a:spAutoFit/>
            </a:bodyPr>
            <a:lstStyle/>
            <a:p>
              <a:pPr algn="ctr"/>
              <a:r>
                <a:rPr lang="en-US" b="1" dirty="0">
                  <a:solidFill>
                    <a:srgbClr val="8EB4E3"/>
                  </a:solidFill>
                </a:rPr>
                <a:t>Anticipation</a:t>
              </a:r>
            </a:p>
          </p:txBody>
        </p:sp>
        <p:sp>
          <p:nvSpPr>
            <p:cNvPr id="41" name="Action Button: Custom 40">
              <a:hlinkClick r:id="rId6" action="ppaction://hlinksldjump" highlightClick="1"/>
            </p:cNvPr>
            <p:cNvSpPr/>
            <p:nvPr/>
          </p:nvSpPr>
          <p:spPr>
            <a:xfrm>
              <a:off x="6990141" y="3634136"/>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8573600" y="3296101"/>
            <a:ext cx="474469" cy="1495413"/>
            <a:chOff x="9495788" y="3268203"/>
            <a:chExt cx="474469" cy="1495413"/>
          </a:xfrm>
        </p:grpSpPr>
        <p:sp>
          <p:nvSpPr>
            <p:cNvPr id="43" name="TextBox 42"/>
            <p:cNvSpPr txBox="1"/>
            <p:nvPr/>
          </p:nvSpPr>
          <p:spPr>
            <a:xfrm>
              <a:off x="9502190" y="3268203"/>
              <a:ext cx="461665" cy="1495413"/>
            </a:xfrm>
            <a:prstGeom prst="rect">
              <a:avLst/>
            </a:prstGeom>
            <a:noFill/>
          </p:spPr>
          <p:txBody>
            <a:bodyPr vert="vert" wrap="square" rtlCol="0">
              <a:spAutoFit/>
            </a:bodyPr>
            <a:lstStyle/>
            <a:p>
              <a:pPr algn="ctr"/>
              <a:r>
                <a:rPr lang="en-US" b="1" dirty="0">
                  <a:solidFill>
                    <a:srgbClr val="8EB4E3"/>
                  </a:solidFill>
                </a:rPr>
                <a:t>CICV</a:t>
              </a:r>
            </a:p>
          </p:txBody>
        </p:sp>
        <p:sp>
          <p:nvSpPr>
            <p:cNvPr id="44" name="Action Button: Custom 43">
              <a:hlinkClick r:id="rId7" action="ppaction://hlinksldjump" highlightClick="1"/>
            </p:cNvPr>
            <p:cNvSpPr/>
            <p:nvPr/>
          </p:nvSpPr>
          <p:spPr>
            <a:xfrm>
              <a:off x="9495788" y="3283180"/>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5" name="Action Button: Forward or Next 44">
            <a:hlinkClick r:id="" action="ppaction://hlinkshowjump?jump=nextslide" highlightClick="1"/>
          </p:cNvPr>
          <p:cNvSpPr/>
          <p:nvPr/>
        </p:nvSpPr>
        <p:spPr>
          <a:xfrm>
            <a:off x="7382184" y="5838250"/>
            <a:ext cx="847416" cy="83740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Content Placeholder 2"/>
          <p:cNvSpPr>
            <a:spLocks noGrp="1"/>
          </p:cNvSpPr>
          <p:nvPr>
            <p:ph idx="1"/>
          </p:nvPr>
        </p:nvSpPr>
        <p:spPr>
          <a:xfrm>
            <a:off x="457200" y="1600200"/>
            <a:ext cx="7620000" cy="4800600"/>
          </a:xfrm>
        </p:spPr>
        <p:txBody>
          <a:bodyPr>
            <a:normAutofit fontScale="92500" lnSpcReduction="10000"/>
          </a:bodyPr>
          <a:lstStyle/>
          <a:p>
            <a:r>
              <a:rPr lang="en-US" dirty="0"/>
              <a:t>The on-line material is divided into 4 sections. At the beginning of each section there is a summary of what it will cover and the learning outcomes.</a:t>
            </a:r>
          </a:p>
          <a:p>
            <a:endParaRPr lang="en-US" dirty="0"/>
          </a:p>
          <a:p>
            <a:r>
              <a:rPr lang="en-US" dirty="0"/>
              <a:t>As everyone has a different background, some people may be very familiar with this material, whereas for others it may be revision or even novel. </a:t>
            </a:r>
          </a:p>
          <a:p>
            <a:endParaRPr lang="en-US" dirty="0"/>
          </a:p>
          <a:p>
            <a:r>
              <a:rPr lang="en-US" dirty="0"/>
              <a:t>Although some of the material covered here will be revisited on the day there will be no lectures. To make the most of the day please make sure you are happy with the learning outcomes from each section.</a:t>
            </a:r>
          </a:p>
          <a:p>
            <a:endParaRPr lang="en-US" dirty="0"/>
          </a:p>
          <a:p>
            <a:r>
              <a:rPr lang="en-US" dirty="0"/>
              <a:t>Its up to you to decide which of the sections you need to</a:t>
            </a:r>
          </a:p>
          <a:p>
            <a:pPr marL="114300" indent="0">
              <a:buNone/>
            </a:pPr>
            <a:r>
              <a:rPr lang="en-US" dirty="0"/>
              <a:t>    visit!</a:t>
            </a:r>
          </a:p>
        </p:txBody>
      </p:sp>
    </p:spTree>
    <p:extLst>
      <p:ext uri="{BB962C8B-B14F-4D97-AF65-F5344CB8AC3E}">
        <p14:creationId xmlns:p14="http://schemas.microsoft.com/office/powerpoint/2010/main" val="29113026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Suxamethonium</a:t>
            </a:r>
            <a:endParaRPr lang="en-US" dirty="0"/>
          </a:p>
        </p:txBody>
      </p:sp>
      <p:grpSp>
        <p:nvGrpSpPr>
          <p:cNvPr id="31" name="Group 30"/>
          <p:cNvGrpSpPr/>
          <p:nvPr/>
        </p:nvGrpSpPr>
        <p:grpSpPr>
          <a:xfrm>
            <a:off x="8573600" y="1639411"/>
            <a:ext cx="474469" cy="1658359"/>
            <a:chOff x="9082677" y="1513184"/>
            <a:chExt cx="474469" cy="1658359"/>
          </a:xfrm>
        </p:grpSpPr>
        <p:sp>
          <p:nvSpPr>
            <p:cNvPr id="32" name="TextBox 31">
              <a:hlinkClick r:id="rId2" action="ppaction://hlinksldjump"/>
            </p:cNvPr>
            <p:cNvSpPr txBox="1"/>
            <p:nvPr/>
          </p:nvSpPr>
          <p:spPr>
            <a:xfrm>
              <a:off x="9089079" y="1513184"/>
              <a:ext cx="461665" cy="1658359"/>
            </a:xfrm>
            <a:prstGeom prst="rect">
              <a:avLst/>
            </a:prstGeom>
            <a:noFill/>
          </p:spPr>
          <p:txBody>
            <a:bodyPr vert="vert" wrap="square" rtlCol="0">
              <a:spAutoFit/>
            </a:bodyPr>
            <a:lstStyle/>
            <a:p>
              <a:pPr algn="ctr"/>
              <a:r>
                <a:rPr lang="en-US" b="1" dirty="0">
                  <a:solidFill>
                    <a:srgbClr val="8EB4E3"/>
                  </a:solidFill>
                </a:rPr>
                <a:t>Difficult airway</a:t>
              </a:r>
            </a:p>
          </p:txBody>
        </p:sp>
        <p:sp>
          <p:nvSpPr>
            <p:cNvPr id="33" name="Action Button: Custom 32">
              <a:hlinkClick r:id="rId3" action="ppaction://hlinksldjump" highlightClick="1"/>
            </p:cNvPr>
            <p:cNvSpPr/>
            <p:nvPr/>
          </p:nvSpPr>
          <p:spPr>
            <a:xfrm>
              <a:off x="9082677" y="1602166"/>
              <a:ext cx="474469" cy="1480395"/>
            </a:xfrm>
            <a:prstGeom prst="actionButtonBlank">
              <a:avLst/>
            </a:prstGeom>
            <a:solidFill>
              <a:schemeClr val="accent1">
                <a:alpha val="3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8573600" y="117508"/>
            <a:ext cx="474469" cy="1465459"/>
            <a:chOff x="9861818" y="361718"/>
            <a:chExt cx="474469" cy="1465459"/>
          </a:xfrm>
        </p:grpSpPr>
        <p:sp>
          <p:nvSpPr>
            <p:cNvPr id="35" name="TextBox 34"/>
            <p:cNvSpPr txBox="1"/>
            <p:nvPr/>
          </p:nvSpPr>
          <p:spPr>
            <a:xfrm>
              <a:off x="9868220" y="361718"/>
              <a:ext cx="461665" cy="1465459"/>
            </a:xfrm>
            <a:prstGeom prst="rect">
              <a:avLst/>
            </a:prstGeom>
            <a:noFill/>
          </p:spPr>
          <p:txBody>
            <a:bodyPr vert="vert" wrap="square" rtlCol="0">
              <a:spAutoFit/>
            </a:bodyPr>
            <a:lstStyle/>
            <a:p>
              <a:pPr algn="ctr"/>
              <a:r>
                <a:rPr lang="en-US" b="1" dirty="0">
                  <a:solidFill>
                    <a:srgbClr val="FF0000"/>
                  </a:solidFill>
                </a:rPr>
                <a:t>RSI</a:t>
              </a:r>
            </a:p>
          </p:txBody>
        </p:sp>
        <p:sp>
          <p:nvSpPr>
            <p:cNvPr id="36" name="Action Button: Custom 35">
              <a:hlinkClick r:id="rId4" action="ppaction://hlinksldjump" highlightClick="1"/>
            </p:cNvPr>
            <p:cNvSpPr/>
            <p:nvPr/>
          </p:nvSpPr>
          <p:spPr>
            <a:xfrm>
              <a:off x="9861818" y="361718"/>
              <a:ext cx="474469" cy="1465459"/>
            </a:xfrm>
            <a:prstGeom prst="actionButtonBlank">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7" name="Action Button: Home 36">
            <a:hlinkClick r:id="rId5" action="ppaction://hlinksldjump" highlightClick="1"/>
          </p:cNvPr>
          <p:cNvSpPr/>
          <p:nvPr/>
        </p:nvSpPr>
        <p:spPr>
          <a:xfrm>
            <a:off x="8573600" y="6577958"/>
            <a:ext cx="474469" cy="223308"/>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8" name="Group 37"/>
          <p:cNvGrpSpPr/>
          <p:nvPr/>
        </p:nvGrpSpPr>
        <p:grpSpPr>
          <a:xfrm>
            <a:off x="8573600" y="4906070"/>
            <a:ext cx="474469" cy="1465459"/>
            <a:chOff x="6990141" y="3634136"/>
            <a:chExt cx="474469" cy="1465459"/>
          </a:xfrm>
        </p:grpSpPr>
        <p:sp>
          <p:nvSpPr>
            <p:cNvPr id="39" name="TextBox 38"/>
            <p:cNvSpPr txBox="1"/>
            <p:nvPr/>
          </p:nvSpPr>
          <p:spPr>
            <a:xfrm>
              <a:off x="6996543" y="3634136"/>
              <a:ext cx="461665" cy="1465459"/>
            </a:xfrm>
            <a:prstGeom prst="rect">
              <a:avLst/>
            </a:prstGeom>
            <a:noFill/>
          </p:spPr>
          <p:txBody>
            <a:bodyPr vert="vert" wrap="square" rtlCol="0">
              <a:spAutoFit/>
            </a:bodyPr>
            <a:lstStyle/>
            <a:p>
              <a:pPr algn="ctr"/>
              <a:r>
                <a:rPr lang="en-US" b="1" dirty="0">
                  <a:solidFill>
                    <a:srgbClr val="8EB4E3"/>
                  </a:solidFill>
                </a:rPr>
                <a:t>Anticipation</a:t>
              </a:r>
            </a:p>
          </p:txBody>
        </p:sp>
        <p:sp>
          <p:nvSpPr>
            <p:cNvPr id="40" name="Action Button: Custom 39">
              <a:hlinkClick r:id="rId6" action="ppaction://hlinksldjump" highlightClick="1"/>
            </p:cNvPr>
            <p:cNvSpPr/>
            <p:nvPr/>
          </p:nvSpPr>
          <p:spPr>
            <a:xfrm>
              <a:off x="6990141" y="3634136"/>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8573600" y="3296101"/>
            <a:ext cx="474469" cy="1495413"/>
            <a:chOff x="9495788" y="3268203"/>
            <a:chExt cx="474469" cy="1495413"/>
          </a:xfrm>
        </p:grpSpPr>
        <p:sp>
          <p:nvSpPr>
            <p:cNvPr id="42" name="TextBox 41"/>
            <p:cNvSpPr txBox="1"/>
            <p:nvPr/>
          </p:nvSpPr>
          <p:spPr>
            <a:xfrm>
              <a:off x="9502190" y="3268203"/>
              <a:ext cx="461665" cy="1495413"/>
            </a:xfrm>
            <a:prstGeom prst="rect">
              <a:avLst/>
            </a:prstGeom>
            <a:noFill/>
          </p:spPr>
          <p:txBody>
            <a:bodyPr vert="vert" wrap="square" rtlCol="0">
              <a:spAutoFit/>
            </a:bodyPr>
            <a:lstStyle/>
            <a:p>
              <a:pPr algn="ctr"/>
              <a:r>
                <a:rPr lang="en-US" b="1" dirty="0">
                  <a:solidFill>
                    <a:srgbClr val="8EB4E3"/>
                  </a:solidFill>
                </a:rPr>
                <a:t>CICV</a:t>
              </a:r>
            </a:p>
          </p:txBody>
        </p:sp>
        <p:sp>
          <p:nvSpPr>
            <p:cNvPr id="43" name="Action Button: Custom 42">
              <a:hlinkClick r:id="rId7" action="ppaction://hlinksldjump" highlightClick="1"/>
            </p:cNvPr>
            <p:cNvSpPr/>
            <p:nvPr/>
          </p:nvSpPr>
          <p:spPr>
            <a:xfrm>
              <a:off x="9495788" y="3283180"/>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4" name="Action Button: Back or Previous 43">
            <a:hlinkClick r:id="" action="ppaction://hlinkshowjump?jump=lastslideviewed" highlightClick="1"/>
          </p:cNvPr>
          <p:cNvSpPr/>
          <p:nvPr/>
        </p:nvSpPr>
        <p:spPr>
          <a:xfrm>
            <a:off x="7382184" y="5838250"/>
            <a:ext cx="865209" cy="860971"/>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Content Placeholder 2"/>
          <p:cNvSpPr>
            <a:spLocks noGrp="1"/>
          </p:cNvSpPr>
          <p:nvPr>
            <p:ph idx="1"/>
          </p:nvPr>
        </p:nvSpPr>
        <p:spPr>
          <a:xfrm>
            <a:off x="457200" y="1600200"/>
            <a:ext cx="8229600" cy="4525963"/>
          </a:xfrm>
        </p:spPr>
        <p:txBody>
          <a:bodyPr>
            <a:normAutofit/>
          </a:bodyPr>
          <a:lstStyle/>
          <a:p>
            <a:pPr>
              <a:lnSpc>
                <a:spcPct val="90000"/>
              </a:lnSpc>
              <a:defRPr/>
            </a:pPr>
            <a:r>
              <a:rPr lang="en-GB" dirty="0"/>
              <a:t>Dose: 1.0 – 2.0 mg/kg iv</a:t>
            </a:r>
          </a:p>
          <a:p>
            <a:pPr>
              <a:lnSpc>
                <a:spcPct val="90000"/>
              </a:lnSpc>
              <a:defRPr/>
            </a:pPr>
            <a:r>
              <a:rPr lang="en-GB" dirty="0"/>
              <a:t>Effect: Profound neuromuscular blockade</a:t>
            </a:r>
          </a:p>
          <a:p>
            <a:pPr>
              <a:lnSpc>
                <a:spcPct val="90000"/>
              </a:lnSpc>
              <a:defRPr/>
            </a:pPr>
            <a:r>
              <a:rPr lang="en-GB" dirty="0"/>
              <a:t>Advantages: Rapid onset (within 60secs) and offset (3-5mins)</a:t>
            </a:r>
          </a:p>
          <a:p>
            <a:pPr>
              <a:lnSpc>
                <a:spcPct val="90000"/>
              </a:lnSpc>
              <a:defRPr/>
            </a:pPr>
            <a:r>
              <a:rPr lang="en-GB" dirty="0"/>
              <a:t>Disadvantages: Lots of side effects including</a:t>
            </a:r>
          </a:p>
          <a:p>
            <a:pPr lvl="1">
              <a:lnSpc>
                <a:spcPct val="90000"/>
              </a:lnSpc>
              <a:defRPr/>
            </a:pPr>
            <a:r>
              <a:rPr lang="en-GB" dirty="0"/>
              <a:t>Hyperkalaemia</a:t>
            </a:r>
          </a:p>
          <a:p>
            <a:pPr lvl="1">
              <a:lnSpc>
                <a:spcPct val="90000"/>
              </a:lnSpc>
              <a:defRPr/>
            </a:pPr>
            <a:r>
              <a:rPr lang="en-GB" dirty="0" err="1"/>
              <a:t>Bradycardia</a:t>
            </a:r>
            <a:endParaRPr lang="en-GB" dirty="0"/>
          </a:p>
          <a:p>
            <a:pPr lvl="1">
              <a:lnSpc>
                <a:spcPct val="90000"/>
              </a:lnSpc>
              <a:defRPr/>
            </a:pPr>
            <a:r>
              <a:rPr lang="en-GB" dirty="0" err="1"/>
              <a:t>Suxamethonium</a:t>
            </a:r>
            <a:r>
              <a:rPr lang="en-GB" dirty="0"/>
              <a:t> apnoea (i.e. prolonged effect ranging from 30 </a:t>
            </a:r>
            <a:r>
              <a:rPr lang="en-GB" dirty="0" err="1"/>
              <a:t>mins</a:t>
            </a:r>
            <a:r>
              <a:rPr lang="en-GB" dirty="0"/>
              <a:t> to several hours)</a:t>
            </a:r>
          </a:p>
          <a:p>
            <a:pPr lvl="1">
              <a:lnSpc>
                <a:spcPct val="90000"/>
              </a:lnSpc>
              <a:defRPr/>
            </a:pPr>
            <a:r>
              <a:rPr lang="en-GB" dirty="0"/>
              <a:t>Raised intraocular and intracranial pressure (transient)</a:t>
            </a:r>
          </a:p>
          <a:p>
            <a:pPr lvl="1">
              <a:lnSpc>
                <a:spcPct val="90000"/>
              </a:lnSpc>
              <a:defRPr/>
            </a:pPr>
            <a:r>
              <a:rPr lang="en-GB" dirty="0"/>
              <a:t>Malignant hyperthermia</a:t>
            </a:r>
          </a:p>
          <a:p>
            <a:pPr lvl="1">
              <a:lnSpc>
                <a:spcPct val="90000"/>
              </a:lnSpc>
              <a:defRPr/>
            </a:pPr>
            <a:r>
              <a:rPr lang="en-GB" dirty="0"/>
              <a:t>Allergy</a:t>
            </a:r>
          </a:p>
          <a:p>
            <a:pPr>
              <a:lnSpc>
                <a:spcPct val="90000"/>
              </a:lnSpc>
              <a:defRPr/>
            </a:pPr>
            <a:r>
              <a:rPr lang="en-GB" dirty="0"/>
              <a:t>Other: Patient </a:t>
            </a:r>
            <a:r>
              <a:rPr lang="en-GB" dirty="0" err="1"/>
              <a:t>fasciculates</a:t>
            </a:r>
            <a:r>
              <a:rPr lang="en-GB" dirty="0"/>
              <a:t> before relaxing</a:t>
            </a:r>
          </a:p>
          <a:p>
            <a:endParaRPr lang="en-US" dirty="0"/>
          </a:p>
        </p:txBody>
      </p:sp>
    </p:spTree>
    <p:extLst>
      <p:ext uri="{BB962C8B-B14F-4D97-AF65-F5344CB8AC3E}">
        <p14:creationId xmlns:p14="http://schemas.microsoft.com/office/powerpoint/2010/main" val="2698291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Rocuronium</a:t>
            </a:r>
            <a:endParaRPr lang="en-US" dirty="0"/>
          </a:p>
        </p:txBody>
      </p:sp>
      <p:grpSp>
        <p:nvGrpSpPr>
          <p:cNvPr id="31" name="Group 30"/>
          <p:cNvGrpSpPr/>
          <p:nvPr/>
        </p:nvGrpSpPr>
        <p:grpSpPr>
          <a:xfrm>
            <a:off x="8573600" y="1639411"/>
            <a:ext cx="474469" cy="1658359"/>
            <a:chOff x="9082677" y="1513184"/>
            <a:chExt cx="474469" cy="1658359"/>
          </a:xfrm>
        </p:grpSpPr>
        <p:sp>
          <p:nvSpPr>
            <p:cNvPr id="32" name="TextBox 31">
              <a:hlinkClick r:id="rId2" action="ppaction://hlinksldjump"/>
            </p:cNvPr>
            <p:cNvSpPr txBox="1"/>
            <p:nvPr/>
          </p:nvSpPr>
          <p:spPr>
            <a:xfrm>
              <a:off x="9089079" y="1513184"/>
              <a:ext cx="461665" cy="1658359"/>
            </a:xfrm>
            <a:prstGeom prst="rect">
              <a:avLst/>
            </a:prstGeom>
            <a:noFill/>
          </p:spPr>
          <p:txBody>
            <a:bodyPr vert="vert" wrap="square" rtlCol="0">
              <a:spAutoFit/>
            </a:bodyPr>
            <a:lstStyle/>
            <a:p>
              <a:pPr algn="ctr"/>
              <a:r>
                <a:rPr lang="en-US" b="1" dirty="0">
                  <a:solidFill>
                    <a:srgbClr val="8EB4E3"/>
                  </a:solidFill>
                </a:rPr>
                <a:t>Difficult airway</a:t>
              </a:r>
            </a:p>
          </p:txBody>
        </p:sp>
        <p:sp>
          <p:nvSpPr>
            <p:cNvPr id="33" name="Action Button: Custom 32">
              <a:hlinkClick r:id="rId3" action="ppaction://hlinksldjump" highlightClick="1"/>
            </p:cNvPr>
            <p:cNvSpPr/>
            <p:nvPr/>
          </p:nvSpPr>
          <p:spPr>
            <a:xfrm>
              <a:off x="9082677" y="1602166"/>
              <a:ext cx="474469" cy="1480395"/>
            </a:xfrm>
            <a:prstGeom prst="actionButtonBlank">
              <a:avLst/>
            </a:prstGeom>
            <a:solidFill>
              <a:schemeClr val="accent1">
                <a:alpha val="3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8573600" y="117508"/>
            <a:ext cx="474469" cy="1465459"/>
            <a:chOff x="9861818" y="361718"/>
            <a:chExt cx="474469" cy="1465459"/>
          </a:xfrm>
        </p:grpSpPr>
        <p:sp>
          <p:nvSpPr>
            <p:cNvPr id="35" name="TextBox 34"/>
            <p:cNvSpPr txBox="1"/>
            <p:nvPr/>
          </p:nvSpPr>
          <p:spPr>
            <a:xfrm>
              <a:off x="9868220" y="361718"/>
              <a:ext cx="461665" cy="1465459"/>
            </a:xfrm>
            <a:prstGeom prst="rect">
              <a:avLst/>
            </a:prstGeom>
            <a:noFill/>
          </p:spPr>
          <p:txBody>
            <a:bodyPr vert="vert" wrap="square" rtlCol="0">
              <a:spAutoFit/>
            </a:bodyPr>
            <a:lstStyle/>
            <a:p>
              <a:pPr algn="ctr"/>
              <a:r>
                <a:rPr lang="en-US" b="1" dirty="0">
                  <a:solidFill>
                    <a:srgbClr val="FF0000"/>
                  </a:solidFill>
                </a:rPr>
                <a:t>RSI</a:t>
              </a:r>
            </a:p>
          </p:txBody>
        </p:sp>
        <p:sp>
          <p:nvSpPr>
            <p:cNvPr id="36" name="Action Button: Custom 35">
              <a:hlinkClick r:id="rId4" action="ppaction://hlinksldjump" highlightClick="1"/>
            </p:cNvPr>
            <p:cNvSpPr/>
            <p:nvPr/>
          </p:nvSpPr>
          <p:spPr>
            <a:xfrm>
              <a:off x="9861818" y="361718"/>
              <a:ext cx="474469" cy="1465459"/>
            </a:xfrm>
            <a:prstGeom prst="actionButtonBlank">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7" name="Action Button: Home 36">
            <a:hlinkClick r:id="rId5" action="ppaction://hlinksldjump" highlightClick="1"/>
          </p:cNvPr>
          <p:cNvSpPr/>
          <p:nvPr/>
        </p:nvSpPr>
        <p:spPr>
          <a:xfrm>
            <a:off x="8573600" y="6577958"/>
            <a:ext cx="474469" cy="223308"/>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8" name="Group 37"/>
          <p:cNvGrpSpPr/>
          <p:nvPr/>
        </p:nvGrpSpPr>
        <p:grpSpPr>
          <a:xfrm>
            <a:off x="8573600" y="4906070"/>
            <a:ext cx="474469" cy="1465459"/>
            <a:chOff x="6990141" y="3634136"/>
            <a:chExt cx="474469" cy="1465459"/>
          </a:xfrm>
        </p:grpSpPr>
        <p:sp>
          <p:nvSpPr>
            <p:cNvPr id="39" name="TextBox 38"/>
            <p:cNvSpPr txBox="1"/>
            <p:nvPr/>
          </p:nvSpPr>
          <p:spPr>
            <a:xfrm>
              <a:off x="6996543" y="3634136"/>
              <a:ext cx="461665" cy="1465459"/>
            </a:xfrm>
            <a:prstGeom prst="rect">
              <a:avLst/>
            </a:prstGeom>
            <a:noFill/>
          </p:spPr>
          <p:txBody>
            <a:bodyPr vert="vert" wrap="square" rtlCol="0">
              <a:spAutoFit/>
            </a:bodyPr>
            <a:lstStyle/>
            <a:p>
              <a:pPr algn="ctr"/>
              <a:r>
                <a:rPr lang="en-US" b="1" dirty="0">
                  <a:solidFill>
                    <a:srgbClr val="8EB4E3"/>
                  </a:solidFill>
                </a:rPr>
                <a:t>Anticipation</a:t>
              </a:r>
            </a:p>
          </p:txBody>
        </p:sp>
        <p:sp>
          <p:nvSpPr>
            <p:cNvPr id="40" name="Action Button: Custom 39">
              <a:hlinkClick r:id="rId6" action="ppaction://hlinksldjump" highlightClick="1"/>
            </p:cNvPr>
            <p:cNvSpPr/>
            <p:nvPr/>
          </p:nvSpPr>
          <p:spPr>
            <a:xfrm>
              <a:off x="6990141" y="3634136"/>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8573600" y="3296101"/>
            <a:ext cx="474469" cy="1495413"/>
            <a:chOff x="9495788" y="3268203"/>
            <a:chExt cx="474469" cy="1495413"/>
          </a:xfrm>
        </p:grpSpPr>
        <p:sp>
          <p:nvSpPr>
            <p:cNvPr id="42" name="TextBox 41"/>
            <p:cNvSpPr txBox="1"/>
            <p:nvPr/>
          </p:nvSpPr>
          <p:spPr>
            <a:xfrm>
              <a:off x="9502190" y="3268203"/>
              <a:ext cx="461665" cy="1495413"/>
            </a:xfrm>
            <a:prstGeom prst="rect">
              <a:avLst/>
            </a:prstGeom>
            <a:noFill/>
          </p:spPr>
          <p:txBody>
            <a:bodyPr vert="vert" wrap="square" rtlCol="0">
              <a:spAutoFit/>
            </a:bodyPr>
            <a:lstStyle/>
            <a:p>
              <a:pPr algn="ctr"/>
              <a:r>
                <a:rPr lang="en-US" b="1" dirty="0">
                  <a:solidFill>
                    <a:srgbClr val="8EB4E3"/>
                  </a:solidFill>
                </a:rPr>
                <a:t>CICV</a:t>
              </a:r>
            </a:p>
          </p:txBody>
        </p:sp>
        <p:sp>
          <p:nvSpPr>
            <p:cNvPr id="43" name="Action Button: Custom 42">
              <a:hlinkClick r:id="rId7" action="ppaction://hlinksldjump" highlightClick="1"/>
            </p:cNvPr>
            <p:cNvSpPr/>
            <p:nvPr/>
          </p:nvSpPr>
          <p:spPr>
            <a:xfrm>
              <a:off x="9495788" y="3283180"/>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4" name="Action Button: Back or Previous 43">
            <a:hlinkClick r:id="" action="ppaction://hlinkshowjump?jump=lastslideviewed" highlightClick="1"/>
          </p:cNvPr>
          <p:cNvSpPr/>
          <p:nvPr/>
        </p:nvSpPr>
        <p:spPr>
          <a:xfrm>
            <a:off x="7382184" y="5838250"/>
            <a:ext cx="865209" cy="860971"/>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Content Placeholder 2"/>
          <p:cNvSpPr>
            <a:spLocks noGrp="1"/>
          </p:cNvSpPr>
          <p:nvPr>
            <p:ph idx="1"/>
          </p:nvPr>
        </p:nvSpPr>
        <p:spPr>
          <a:xfrm>
            <a:off x="457200" y="1600200"/>
            <a:ext cx="8229600" cy="4525963"/>
          </a:xfrm>
        </p:spPr>
        <p:txBody>
          <a:bodyPr>
            <a:normAutofit/>
          </a:bodyPr>
          <a:lstStyle/>
          <a:p>
            <a:pPr>
              <a:lnSpc>
                <a:spcPct val="90000"/>
              </a:lnSpc>
              <a:defRPr/>
            </a:pPr>
            <a:r>
              <a:rPr lang="en-GB" dirty="0"/>
              <a:t>Dose: 0.6 – 1.2 mg/kg</a:t>
            </a:r>
          </a:p>
          <a:p>
            <a:pPr>
              <a:lnSpc>
                <a:spcPct val="90000"/>
              </a:lnSpc>
              <a:defRPr/>
            </a:pPr>
            <a:r>
              <a:rPr lang="en-GB" dirty="0"/>
              <a:t>Effect: neuromuscular blockade (non-depolarizing)</a:t>
            </a:r>
          </a:p>
          <a:p>
            <a:pPr>
              <a:lnSpc>
                <a:spcPct val="90000"/>
              </a:lnSpc>
              <a:defRPr/>
            </a:pPr>
            <a:r>
              <a:rPr lang="en-GB" dirty="0"/>
              <a:t>Advantages: Can be rapidly reversed with </a:t>
            </a:r>
            <a:r>
              <a:rPr lang="en-GB" dirty="0" err="1"/>
              <a:t>sugammadex</a:t>
            </a:r>
            <a:r>
              <a:rPr lang="en-GB" dirty="0"/>
              <a:t>, does not cause significant cardiovascular instability or electrolyte disturbances</a:t>
            </a:r>
          </a:p>
          <a:p>
            <a:pPr>
              <a:lnSpc>
                <a:spcPct val="90000"/>
              </a:lnSpc>
              <a:defRPr/>
            </a:pPr>
            <a:r>
              <a:rPr lang="en-GB" dirty="0"/>
              <a:t>Disadvantages: Longer onset than </a:t>
            </a:r>
            <a:r>
              <a:rPr lang="en-GB" dirty="0" err="1"/>
              <a:t>sux</a:t>
            </a:r>
            <a:r>
              <a:rPr lang="en-GB" dirty="0"/>
              <a:t> (60 seconds) and offset (dependant on dose administered)</a:t>
            </a:r>
          </a:p>
          <a:p>
            <a:pPr>
              <a:lnSpc>
                <a:spcPct val="90000"/>
              </a:lnSpc>
              <a:defRPr/>
            </a:pPr>
            <a:r>
              <a:rPr lang="en-GB" dirty="0"/>
              <a:t>Other: Prolonged effect in renal </a:t>
            </a:r>
            <a:r>
              <a:rPr lang="en-GB" dirty="0" err="1"/>
              <a:t>faliure</a:t>
            </a:r>
            <a:endParaRPr lang="en-US" dirty="0"/>
          </a:p>
        </p:txBody>
      </p:sp>
    </p:spTree>
    <p:extLst>
      <p:ext uri="{BB962C8B-B14F-4D97-AF65-F5344CB8AC3E}">
        <p14:creationId xmlns:p14="http://schemas.microsoft.com/office/powerpoint/2010/main" val="2698291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Confirming tube placement</a:t>
            </a:r>
          </a:p>
        </p:txBody>
      </p:sp>
      <p:grpSp>
        <p:nvGrpSpPr>
          <p:cNvPr id="31" name="Group 30"/>
          <p:cNvGrpSpPr/>
          <p:nvPr/>
        </p:nvGrpSpPr>
        <p:grpSpPr>
          <a:xfrm>
            <a:off x="8573600" y="1639411"/>
            <a:ext cx="474469" cy="1658359"/>
            <a:chOff x="9082677" y="1513184"/>
            <a:chExt cx="474469" cy="1658359"/>
          </a:xfrm>
        </p:grpSpPr>
        <p:sp>
          <p:nvSpPr>
            <p:cNvPr id="32" name="TextBox 31">
              <a:hlinkClick r:id="rId2" action="ppaction://hlinksldjump"/>
            </p:cNvPr>
            <p:cNvSpPr txBox="1"/>
            <p:nvPr/>
          </p:nvSpPr>
          <p:spPr>
            <a:xfrm>
              <a:off x="9089079" y="1513184"/>
              <a:ext cx="461665" cy="1658359"/>
            </a:xfrm>
            <a:prstGeom prst="rect">
              <a:avLst/>
            </a:prstGeom>
            <a:noFill/>
          </p:spPr>
          <p:txBody>
            <a:bodyPr vert="vert" wrap="square" rtlCol="0">
              <a:spAutoFit/>
            </a:bodyPr>
            <a:lstStyle/>
            <a:p>
              <a:pPr algn="ctr"/>
              <a:r>
                <a:rPr lang="en-US" b="1" dirty="0">
                  <a:solidFill>
                    <a:srgbClr val="8EB4E3"/>
                  </a:solidFill>
                </a:rPr>
                <a:t>Difficult airway</a:t>
              </a:r>
            </a:p>
          </p:txBody>
        </p:sp>
        <p:sp>
          <p:nvSpPr>
            <p:cNvPr id="33" name="Action Button: Custom 32">
              <a:hlinkClick r:id="rId3" action="ppaction://hlinksldjump" highlightClick="1"/>
            </p:cNvPr>
            <p:cNvSpPr/>
            <p:nvPr/>
          </p:nvSpPr>
          <p:spPr>
            <a:xfrm>
              <a:off x="9082677" y="1602166"/>
              <a:ext cx="474469" cy="1480395"/>
            </a:xfrm>
            <a:prstGeom prst="actionButtonBlank">
              <a:avLst/>
            </a:prstGeom>
            <a:solidFill>
              <a:schemeClr val="accent1">
                <a:alpha val="3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8573600" y="117508"/>
            <a:ext cx="474469" cy="1465459"/>
            <a:chOff x="9861818" y="361718"/>
            <a:chExt cx="474469" cy="1465459"/>
          </a:xfrm>
        </p:grpSpPr>
        <p:sp>
          <p:nvSpPr>
            <p:cNvPr id="35" name="TextBox 34"/>
            <p:cNvSpPr txBox="1"/>
            <p:nvPr/>
          </p:nvSpPr>
          <p:spPr>
            <a:xfrm>
              <a:off x="9868220" y="361718"/>
              <a:ext cx="461665" cy="1465459"/>
            </a:xfrm>
            <a:prstGeom prst="rect">
              <a:avLst/>
            </a:prstGeom>
            <a:noFill/>
          </p:spPr>
          <p:txBody>
            <a:bodyPr vert="vert" wrap="square" rtlCol="0">
              <a:spAutoFit/>
            </a:bodyPr>
            <a:lstStyle/>
            <a:p>
              <a:pPr algn="ctr"/>
              <a:r>
                <a:rPr lang="en-US" b="1" dirty="0">
                  <a:solidFill>
                    <a:srgbClr val="FF0000"/>
                  </a:solidFill>
                </a:rPr>
                <a:t>RSI</a:t>
              </a:r>
            </a:p>
          </p:txBody>
        </p:sp>
        <p:sp>
          <p:nvSpPr>
            <p:cNvPr id="36" name="Action Button: Custom 35">
              <a:hlinkClick r:id="rId4" action="ppaction://hlinksldjump" highlightClick="1"/>
            </p:cNvPr>
            <p:cNvSpPr/>
            <p:nvPr/>
          </p:nvSpPr>
          <p:spPr>
            <a:xfrm>
              <a:off x="9861818" y="361718"/>
              <a:ext cx="474469" cy="1465459"/>
            </a:xfrm>
            <a:prstGeom prst="actionButtonBlank">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7" name="Action Button: Home 36">
            <a:hlinkClick r:id="rId5" action="ppaction://hlinksldjump" highlightClick="1"/>
          </p:cNvPr>
          <p:cNvSpPr/>
          <p:nvPr/>
        </p:nvSpPr>
        <p:spPr>
          <a:xfrm>
            <a:off x="8573600" y="6577958"/>
            <a:ext cx="474469" cy="223308"/>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8" name="Group 37"/>
          <p:cNvGrpSpPr/>
          <p:nvPr/>
        </p:nvGrpSpPr>
        <p:grpSpPr>
          <a:xfrm>
            <a:off x="8573600" y="4906070"/>
            <a:ext cx="474469" cy="1465459"/>
            <a:chOff x="6990141" y="3634136"/>
            <a:chExt cx="474469" cy="1465459"/>
          </a:xfrm>
        </p:grpSpPr>
        <p:sp>
          <p:nvSpPr>
            <p:cNvPr id="39" name="TextBox 38"/>
            <p:cNvSpPr txBox="1"/>
            <p:nvPr/>
          </p:nvSpPr>
          <p:spPr>
            <a:xfrm>
              <a:off x="6996543" y="3634136"/>
              <a:ext cx="461665" cy="1465459"/>
            </a:xfrm>
            <a:prstGeom prst="rect">
              <a:avLst/>
            </a:prstGeom>
            <a:noFill/>
          </p:spPr>
          <p:txBody>
            <a:bodyPr vert="vert" wrap="square" rtlCol="0">
              <a:spAutoFit/>
            </a:bodyPr>
            <a:lstStyle/>
            <a:p>
              <a:pPr algn="ctr"/>
              <a:r>
                <a:rPr lang="en-US" b="1" dirty="0">
                  <a:solidFill>
                    <a:srgbClr val="8EB4E3"/>
                  </a:solidFill>
                </a:rPr>
                <a:t>Anticipation</a:t>
              </a:r>
            </a:p>
          </p:txBody>
        </p:sp>
        <p:sp>
          <p:nvSpPr>
            <p:cNvPr id="40" name="Action Button: Custom 39">
              <a:hlinkClick r:id="rId6" action="ppaction://hlinksldjump" highlightClick="1"/>
            </p:cNvPr>
            <p:cNvSpPr/>
            <p:nvPr/>
          </p:nvSpPr>
          <p:spPr>
            <a:xfrm>
              <a:off x="6990141" y="3634136"/>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8573600" y="3296101"/>
            <a:ext cx="474469" cy="1495413"/>
            <a:chOff x="9495788" y="3268203"/>
            <a:chExt cx="474469" cy="1495413"/>
          </a:xfrm>
        </p:grpSpPr>
        <p:sp>
          <p:nvSpPr>
            <p:cNvPr id="42" name="TextBox 41"/>
            <p:cNvSpPr txBox="1"/>
            <p:nvPr/>
          </p:nvSpPr>
          <p:spPr>
            <a:xfrm>
              <a:off x="9502190" y="3268203"/>
              <a:ext cx="461665" cy="1495413"/>
            </a:xfrm>
            <a:prstGeom prst="rect">
              <a:avLst/>
            </a:prstGeom>
            <a:noFill/>
          </p:spPr>
          <p:txBody>
            <a:bodyPr vert="vert" wrap="square" rtlCol="0">
              <a:spAutoFit/>
            </a:bodyPr>
            <a:lstStyle/>
            <a:p>
              <a:pPr algn="ctr"/>
              <a:r>
                <a:rPr lang="en-US" b="1" dirty="0">
                  <a:solidFill>
                    <a:srgbClr val="8EB4E3"/>
                  </a:solidFill>
                </a:rPr>
                <a:t>CICV</a:t>
              </a:r>
            </a:p>
          </p:txBody>
        </p:sp>
        <p:sp>
          <p:nvSpPr>
            <p:cNvPr id="43" name="Action Button: Custom 42">
              <a:hlinkClick r:id="rId7" action="ppaction://hlinksldjump" highlightClick="1"/>
            </p:cNvPr>
            <p:cNvSpPr/>
            <p:nvPr/>
          </p:nvSpPr>
          <p:spPr>
            <a:xfrm>
              <a:off x="9495788" y="3283180"/>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4" name="Action Button: Back or Previous 43">
            <a:hlinkClick r:id="" action="ppaction://hlinkshowjump?jump=lastslideviewed" highlightClick="1"/>
          </p:cNvPr>
          <p:cNvSpPr/>
          <p:nvPr/>
        </p:nvSpPr>
        <p:spPr>
          <a:xfrm>
            <a:off x="7382184" y="5838250"/>
            <a:ext cx="865209" cy="860971"/>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Content Placeholder 2"/>
          <p:cNvSpPr>
            <a:spLocks noGrp="1"/>
          </p:cNvSpPr>
          <p:nvPr>
            <p:ph idx="1"/>
          </p:nvPr>
        </p:nvSpPr>
        <p:spPr>
          <a:xfrm>
            <a:off x="457200" y="1600200"/>
            <a:ext cx="7790193" cy="4525963"/>
          </a:xfrm>
        </p:spPr>
        <p:txBody>
          <a:bodyPr>
            <a:normAutofit lnSpcReduction="10000"/>
          </a:bodyPr>
          <a:lstStyle/>
          <a:p>
            <a:r>
              <a:rPr lang="en-US" dirty="0"/>
              <a:t>This is done by a combination of watching the tube pass through the vocal cords, observing the chest rising and falling and most importantly with a sustained </a:t>
            </a:r>
            <a:r>
              <a:rPr lang="en-US" dirty="0" err="1"/>
              <a:t>capnography</a:t>
            </a:r>
            <a:r>
              <a:rPr lang="en-US" dirty="0"/>
              <a:t> trace. </a:t>
            </a:r>
          </a:p>
          <a:p>
            <a:endParaRPr lang="en-US" dirty="0"/>
          </a:p>
          <a:p>
            <a:r>
              <a:rPr lang="en-US" dirty="0"/>
              <a:t>It is important to then check that the tube is in the correct position and has not gone down into the right or left main bronchus (most commonly the right main bronchus). This is done by auscultating on both sides of the chest and checking the length of the tube at the teeth (roughly 19-21cm for women, 21-23cm for men)</a:t>
            </a:r>
          </a:p>
          <a:p>
            <a:endParaRPr lang="en-US" dirty="0"/>
          </a:p>
          <a:p>
            <a:r>
              <a:rPr lang="en-US" dirty="0"/>
              <a:t>Once the placement of the tube is confirmed it should be secured in position and a check x ray taken</a:t>
            </a:r>
          </a:p>
        </p:txBody>
      </p:sp>
    </p:spTree>
    <p:extLst>
      <p:ext uri="{BB962C8B-B14F-4D97-AF65-F5344CB8AC3E}">
        <p14:creationId xmlns:p14="http://schemas.microsoft.com/office/powerpoint/2010/main" val="30503024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Difficult airway</a:t>
            </a:r>
          </a:p>
        </p:txBody>
      </p:sp>
      <p:sp>
        <p:nvSpPr>
          <p:cNvPr id="3" name="Subtitle 2"/>
          <p:cNvSpPr>
            <a:spLocks noGrp="1"/>
          </p:cNvSpPr>
          <p:nvPr>
            <p:ph type="subTitle" idx="1"/>
          </p:nvPr>
        </p:nvSpPr>
        <p:spPr/>
        <p:txBody>
          <a:bodyPr/>
          <a:lstStyle/>
          <a:p>
            <a:r>
              <a:rPr lang="en-US" dirty="0"/>
              <a:t>On-line Tutorial</a:t>
            </a:r>
          </a:p>
        </p:txBody>
      </p:sp>
      <p:grpSp>
        <p:nvGrpSpPr>
          <p:cNvPr id="28" name="Group 27"/>
          <p:cNvGrpSpPr/>
          <p:nvPr/>
        </p:nvGrpSpPr>
        <p:grpSpPr>
          <a:xfrm>
            <a:off x="8573600" y="1639411"/>
            <a:ext cx="474469" cy="1658359"/>
            <a:chOff x="9082677" y="1513184"/>
            <a:chExt cx="474469" cy="1658359"/>
          </a:xfrm>
        </p:grpSpPr>
        <p:sp>
          <p:nvSpPr>
            <p:cNvPr id="29" name="TextBox 28">
              <a:hlinkClick r:id="rId2" action="ppaction://hlinksldjump"/>
            </p:cNvPr>
            <p:cNvSpPr txBox="1"/>
            <p:nvPr/>
          </p:nvSpPr>
          <p:spPr>
            <a:xfrm>
              <a:off x="9089079" y="1513184"/>
              <a:ext cx="461665" cy="1658359"/>
            </a:xfrm>
            <a:prstGeom prst="rect">
              <a:avLst/>
            </a:prstGeom>
            <a:noFill/>
          </p:spPr>
          <p:txBody>
            <a:bodyPr vert="vert" wrap="square" rtlCol="0">
              <a:spAutoFit/>
            </a:bodyPr>
            <a:lstStyle/>
            <a:p>
              <a:pPr algn="ctr"/>
              <a:r>
                <a:rPr lang="en-US" b="1" dirty="0">
                  <a:solidFill>
                    <a:srgbClr val="FF0000"/>
                  </a:solidFill>
                </a:rPr>
                <a:t>Difficult airway</a:t>
              </a:r>
            </a:p>
          </p:txBody>
        </p:sp>
        <p:sp>
          <p:nvSpPr>
            <p:cNvPr id="30" name="Action Button: Custom 29">
              <a:hlinkClick r:id="rId3" action="ppaction://hlinksldjump" highlightClick="1"/>
            </p:cNvPr>
            <p:cNvSpPr/>
            <p:nvPr/>
          </p:nvSpPr>
          <p:spPr>
            <a:xfrm>
              <a:off x="9082677" y="1602166"/>
              <a:ext cx="474469" cy="1480395"/>
            </a:xfrm>
            <a:prstGeom prst="actionButtonBlank">
              <a:avLst/>
            </a:prstGeom>
            <a:solidFill>
              <a:schemeClr val="accent1">
                <a:alpha val="3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1" name="Group 30"/>
          <p:cNvGrpSpPr/>
          <p:nvPr/>
        </p:nvGrpSpPr>
        <p:grpSpPr>
          <a:xfrm>
            <a:off x="8573600" y="117508"/>
            <a:ext cx="474469" cy="1465459"/>
            <a:chOff x="9861818" y="361718"/>
            <a:chExt cx="474469" cy="1465459"/>
          </a:xfrm>
        </p:grpSpPr>
        <p:sp>
          <p:nvSpPr>
            <p:cNvPr id="32" name="TextBox 31"/>
            <p:cNvSpPr txBox="1"/>
            <p:nvPr/>
          </p:nvSpPr>
          <p:spPr>
            <a:xfrm>
              <a:off x="9868220" y="361718"/>
              <a:ext cx="461665" cy="1465459"/>
            </a:xfrm>
            <a:prstGeom prst="rect">
              <a:avLst/>
            </a:prstGeom>
            <a:noFill/>
          </p:spPr>
          <p:txBody>
            <a:bodyPr vert="vert" wrap="square" rtlCol="0">
              <a:spAutoFit/>
            </a:bodyPr>
            <a:lstStyle/>
            <a:p>
              <a:pPr algn="ctr"/>
              <a:r>
                <a:rPr lang="en-US" b="1" dirty="0">
                  <a:solidFill>
                    <a:schemeClr val="tx2">
                      <a:lumMod val="40000"/>
                      <a:lumOff val="60000"/>
                    </a:schemeClr>
                  </a:solidFill>
                </a:rPr>
                <a:t>RSI</a:t>
              </a:r>
            </a:p>
          </p:txBody>
        </p:sp>
        <p:sp>
          <p:nvSpPr>
            <p:cNvPr id="33" name="Action Button: Custom 32">
              <a:hlinkClick r:id="rId4" action="ppaction://hlinksldjump" highlightClick="1"/>
            </p:cNvPr>
            <p:cNvSpPr/>
            <p:nvPr/>
          </p:nvSpPr>
          <p:spPr>
            <a:xfrm>
              <a:off x="9861818" y="361718"/>
              <a:ext cx="474469" cy="1465459"/>
            </a:xfrm>
            <a:prstGeom prst="actionButtonBlank">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4" name="Action Button: Home 33">
            <a:hlinkClick r:id="rId5" action="ppaction://hlinksldjump" highlightClick="1"/>
          </p:cNvPr>
          <p:cNvSpPr/>
          <p:nvPr/>
        </p:nvSpPr>
        <p:spPr>
          <a:xfrm>
            <a:off x="8573600" y="6577958"/>
            <a:ext cx="474469" cy="223308"/>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5" name="Group 34"/>
          <p:cNvGrpSpPr/>
          <p:nvPr/>
        </p:nvGrpSpPr>
        <p:grpSpPr>
          <a:xfrm>
            <a:off x="8573600" y="4906070"/>
            <a:ext cx="474469" cy="1465459"/>
            <a:chOff x="6990141" y="3634136"/>
            <a:chExt cx="474469" cy="1465459"/>
          </a:xfrm>
        </p:grpSpPr>
        <p:sp>
          <p:nvSpPr>
            <p:cNvPr id="36" name="TextBox 35"/>
            <p:cNvSpPr txBox="1"/>
            <p:nvPr/>
          </p:nvSpPr>
          <p:spPr>
            <a:xfrm>
              <a:off x="6996543" y="3634136"/>
              <a:ext cx="461665" cy="1465459"/>
            </a:xfrm>
            <a:prstGeom prst="rect">
              <a:avLst/>
            </a:prstGeom>
            <a:noFill/>
          </p:spPr>
          <p:txBody>
            <a:bodyPr vert="vert" wrap="square" rtlCol="0">
              <a:spAutoFit/>
            </a:bodyPr>
            <a:lstStyle/>
            <a:p>
              <a:pPr algn="ctr"/>
              <a:r>
                <a:rPr lang="en-US" b="1" dirty="0">
                  <a:solidFill>
                    <a:srgbClr val="8EB4E3"/>
                  </a:solidFill>
                </a:rPr>
                <a:t>Anticipation</a:t>
              </a:r>
            </a:p>
          </p:txBody>
        </p:sp>
        <p:sp>
          <p:nvSpPr>
            <p:cNvPr id="37" name="Action Button: Custom 36">
              <a:hlinkClick r:id="rId6" action="ppaction://hlinksldjump" highlightClick="1"/>
            </p:cNvPr>
            <p:cNvSpPr/>
            <p:nvPr/>
          </p:nvSpPr>
          <p:spPr>
            <a:xfrm>
              <a:off x="6990141" y="3634136"/>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8573600" y="3296101"/>
            <a:ext cx="474469" cy="1495413"/>
            <a:chOff x="9495788" y="3268203"/>
            <a:chExt cx="474469" cy="1495413"/>
          </a:xfrm>
        </p:grpSpPr>
        <p:sp>
          <p:nvSpPr>
            <p:cNvPr id="39" name="TextBox 38"/>
            <p:cNvSpPr txBox="1"/>
            <p:nvPr/>
          </p:nvSpPr>
          <p:spPr>
            <a:xfrm>
              <a:off x="9502190" y="3268203"/>
              <a:ext cx="461665" cy="1495413"/>
            </a:xfrm>
            <a:prstGeom prst="rect">
              <a:avLst/>
            </a:prstGeom>
            <a:noFill/>
          </p:spPr>
          <p:txBody>
            <a:bodyPr vert="vert" wrap="square" rtlCol="0">
              <a:spAutoFit/>
            </a:bodyPr>
            <a:lstStyle/>
            <a:p>
              <a:pPr algn="ctr"/>
              <a:r>
                <a:rPr lang="en-US" b="1" dirty="0">
                  <a:solidFill>
                    <a:srgbClr val="8EB4E3"/>
                  </a:solidFill>
                </a:rPr>
                <a:t>CICV</a:t>
              </a:r>
            </a:p>
          </p:txBody>
        </p:sp>
        <p:sp>
          <p:nvSpPr>
            <p:cNvPr id="40" name="Action Button: Custom 39">
              <a:hlinkClick r:id="rId7" action="ppaction://hlinksldjump" highlightClick="1"/>
            </p:cNvPr>
            <p:cNvSpPr/>
            <p:nvPr/>
          </p:nvSpPr>
          <p:spPr>
            <a:xfrm>
              <a:off x="9495788" y="3283180"/>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1" name="Action Button: Forward or Next 40">
            <a:hlinkClick r:id="" action="ppaction://hlinkshowjump?jump=nextslide" highlightClick="1"/>
          </p:cNvPr>
          <p:cNvSpPr/>
          <p:nvPr/>
        </p:nvSpPr>
        <p:spPr>
          <a:xfrm>
            <a:off x="7382184" y="5838250"/>
            <a:ext cx="847416" cy="83740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44688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grpSp>
        <p:nvGrpSpPr>
          <p:cNvPr id="13" name="Group 12"/>
          <p:cNvGrpSpPr/>
          <p:nvPr/>
        </p:nvGrpSpPr>
        <p:grpSpPr>
          <a:xfrm>
            <a:off x="8573600" y="1639411"/>
            <a:ext cx="474469" cy="1658359"/>
            <a:chOff x="9082677" y="1513184"/>
            <a:chExt cx="474469" cy="1658359"/>
          </a:xfrm>
        </p:grpSpPr>
        <p:sp>
          <p:nvSpPr>
            <p:cNvPr id="14" name="TextBox 13">
              <a:hlinkClick r:id="rId2" action="ppaction://hlinksldjump"/>
            </p:cNvPr>
            <p:cNvSpPr txBox="1"/>
            <p:nvPr/>
          </p:nvSpPr>
          <p:spPr>
            <a:xfrm>
              <a:off x="9089079" y="1513184"/>
              <a:ext cx="461665" cy="1658359"/>
            </a:xfrm>
            <a:prstGeom prst="rect">
              <a:avLst/>
            </a:prstGeom>
            <a:noFill/>
          </p:spPr>
          <p:txBody>
            <a:bodyPr vert="vert" wrap="square" rtlCol="0">
              <a:spAutoFit/>
            </a:bodyPr>
            <a:lstStyle/>
            <a:p>
              <a:pPr algn="ctr"/>
              <a:r>
                <a:rPr lang="en-US" b="1" dirty="0">
                  <a:solidFill>
                    <a:srgbClr val="FF0000"/>
                  </a:solidFill>
                </a:rPr>
                <a:t>Difficult airway</a:t>
              </a:r>
            </a:p>
          </p:txBody>
        </p:sp>
        <p:sp>
          <p:nvSpPr>
            <p:cNvPr id="15" name="Action Button: Custom 14">
              <a:hlinkClick r:id="rId3" action="ppaction://hlinksldjump" highlightClick="1"/>
            </p:cNvPr>
            <p:cNvSpPr/>
            <p:nvPr/>
          </p:nvSpPr>
          <p:spPr>
            <a:xfrm>
              <a:off x="9082677" y="1602166"/>
              <a:ext cx="474469" cy="1480395"/>
            </a:xfrm>
            <a:prstGeom prst="actionButtonBlank">
              <a:avLst/>
            </a:prstGeom>
            <a:solidFill>
              <a:schemeClr val="accent1">
                <a:alpha val="3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6" name="Group 15"/>
          <p:cNvGrpSpPr/>
          <p:nvPr/>
        </p:nvGrpSpPr>
        <p:grpSpPr>
          <a:xfrm>
            <a:off x="8573600" y="117508"/>
            <a:ext cx="474469" cy="1465459"/>
            <a:chOff x="9861818" y="361718"/>
            <a:chExt cx="474469" cy="1465459"/>
          </a:xfrm>
        </p:grpSpPr>
        <p:sp>
          <p:nvSpPr>
            <p:cNvPr id="17" name="TextBox 16"/>
            <p:cNvSpPr txBox="1"/>
            <p:nvPr/>
          </p:nvSpPr>
          <p:spPr>
            <a:xfrm>
              <a:off x="9868220" y="361718"/>
              <a:ext cx="461665" cy="1465459"/>
            </a:xfrm>
            <a:prstGeom prst="rect">
              <a:avLst/>
            </a:prstGeom>
            <a:noFill/>
          </p:spPr>
          <p:txBody>
            <a:bodyPr vert="vert" wrap="square" rtlCol="0">
              <a:spAutoFit/>
            </a:bodyPr>
            <a:lstStyle/>
            <a:p>
              <a:pPr algn="ctr"/>
              <a:r>
                <a:rPr lang="en-US" b="1" dirty="0">
                  <a:solidFill>
                    <a:schemeClr val="tx2">
                      <a:lumMod val="40000"/>
                      <a:lumOff val="60000"/>
                    </a:schemeClr>
                  </a:solidFill>
                </a:rPr>
                <a:t>RSI</a:t>
              </a:r>
            </a:p>
          </p:txBody>
        </p:sp>
        <p:sp>
          <p:nvSpPr>
            <p:cNvPr id="18" name="Action Button: Custom 17">
              <a:hlinkClick r:id="rId4" action="ppaction://hlinksldjump" highlightClick="1"/>
            </p:cNvPr>
            <p:cNvSpPr/>
            <p:nvPr/>
          </p:nvSpPr>
          <p:spPr>
            <a:xfrm>
              <a:off x="9861818" y="361718"/>
              <a:ext cx="474469" cy="1465459"/>
            </a:xfrm>
            <a:prstGeom prst="actionButtonBlank">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9" name="Action Button: Home 18">
            <a:hlinkClick r:id="rId5" action="ppaction://hlinksldjump" highlightClick="1"/>
          </p:cNvPr>
          <p:cNvSpPr/>
          <p:nvPr/>
        </p:nvSpPr>
        <p:spPr>
          <a:xfrm>
            <a:off x="8573600" y="6577958"/>
            <a:ext cx="474469" cy="223308"/>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up 19"/>
          <p:cNvGrpSpPr/>
          <p:nvPr/>
        </p:nvGrpSpPr>
        <p:grpSpPr>
          <a:xfrm>
            <a:off x="8573600" y="4906070"/>
            <a:ext cx="474469" cy="1465459"/>
            <a:chOff x="6990141" y="3634136"/>
            <a:chExt cx="474469" cy="1465459"/>
          </a:xfrm>
        </p:grpSpPr>
        <p:sp>
          <p:nvSpPr>
            <p:cNvPr id="21" name="TextBox 20"/>
            <p:cNvSpPr txBox="1"/>
            <p:nvPr/>
          </p:nvSpPr>
          <p:spPr>
            <a:xfrm>
              <a:off x="6996543" y="3634136"/>
              <a:ext cx="461665" cy="1465459"/>
            </a:xfrm>
            <a:prstGeom prst="rect">
              <a:avLst/>
            </a:prstGeom>
            <a:noFill/>
          </p:spPr>
          <p:txBody>
            <a:bodyPr vert="vert" wrap="square" rtlCol="0">
              <a:spAutoFit/>
            </a:bodyPr>
            <a:lstStyle/>
            <a:p>
              <a:pPr algn="ctr"/>
              <a:r>
                <a:rPr lang="en-US" b="1" dirty="0">
                  <a:solidFill>
                    <a:srgbClr val="8EB4E3"/>
                  </a:solidFill>
                </a:rPr>
                <a:t>Anticipation</a:t>
              </a:r>
            </a:p>
          </p:txBody>
        </p:sp>
        <p:sp>
          <p:nvSpPr>
            <p:cNvPr id="22" name="Action Button: Custom 21">
              <a:hlinkClick r:id="rId6" action="ppaction://hlinksldjump" highlightClick="1"/>
            </p:cNvPr>
            <p:cNvSpPr/>
            <p:nvPr/>
          </p:nvSpPr>
          <p:spPr>
            <a:xfrm>
              <a:off x="6990141" y="3634136"/>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8573600" y="3296101"/>
            <a:ext cx="474469" cy="1495413"/>
            <a:chOff x="9495788" y="3268203"/>
            <a:chExt cx="474469" cy="1495413"/>
          </a:xfrm>
        </p:grpSpPr>
        <p:sp>
          <p:nvSpPr>
            <p:cNvPr id="24" name="TextBox 23"/>
            <p:cNvSpPr txBox="1"/>
            <p:nvPr/>
          </p:nvSpPr>
          <p:spPr>
            <a:xfrm>
              <a:off x="9502190" y="3268203"/>
              <a:ext cx="461665" cy="1495413"/>
            </a:xfrm>
            <a:prstGeom prst="rect">
              <a:avLst/>
            </a:prstGeom>
            <a:noFill/>
          </p:spPr>
          <p:txBody>
            <a:bodyPr vert="vert" wrap="square" rtlCol="0">
              <a:spAutoFit/>
            </a:bodyPr>
            <a:lstStyle/>
            <a:p>
              <a:pPr algn="ctr"/>
              <a:r>
                <a:rPr lang="en-US" b="1" dirty="0">
                  <a:solidFill>
                    <a:srgbClr val="8EB4E3"/>
                  </a:solidFill>
                </a:rPr>
                <a:t>CICV</a:t>
              </a:r>
            </a:p>
          </p:txBody>
        </p:sp>
        <p:sp>
          <p:nvSpPr>
            <p:cNvPr id="25" name="Action Button: Custom 24">
              <a:hlinkClick r:id="rId7" action="ppaction://hlinksldjump" highlightClick="1"/>
            </p:cNvPr>
            <p:cNvSpPr/>
            <p:nvPr/>
          </p:nvSpPr>
          <p:spPr>
            <a:xfrm>
              <a:off x="9495788" y="3283180"/>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6" name="Action Button: Forward or Next 25">
            <a:hlinkClick r:id="" action="ppaction://hlinkshowjump?jump=nextslide" highlightClick="1"/>
          </p:cNvPr>
          <p:cNvSpPr/>
          <p:nvPr/>
        </p:nvSpPr>
        <p:spPr>
          <a:xfrm>
            <a:off x="7382184" y="5838250"/>
            <a:ext cx="847416" cy="83740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Content Placeholder 2"/>
          <p:cNvSpPr txBox="1">
            <a:spLocks/>
          </p:cNvSpPr>
          <p:nvPr/>
        </p:nvSpPr>
        <p:spPr>
          <a:xfrm>
            <a:off x="457200" y="1588648"/>
            <a:ext cx="7620000" cy="48006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Font typeface="Arial" pitchFamily="34" charset="0"/>
              <a:buNone/>
              <a:defRPr/>
            </a:pPr>
            <a:r>
              <a:rPr lang="en-GB" sz="2400" dirty="0"/>
              <a:t>This section covers how to manage a difficult airway.</a:t>
            </a:r>
          </a:p>
          <a:p>
            <a:pPr marL="114300" indent="0">
              <a:buFont typeface="Arial" pitchFamily="34" charset="0"/>
              <a:buNone/>
              <a:defRPr/>
            </a:pPr>
            <a:endParaRPr lang="en-GB" sz="2400" dirty="0"/>
          </a:p>
          <a:p>
            <a:pPr marL="114300" indent="0">
              <a:buFont typeface="Arial" pitchFamily="34" charset="0"/>
              <a:buNone/>
              <a:defRPr/>
            </a:pPr>
            <a:r>
              <a:rPr lang="en-GB" sz="2400" b="1" dirty="0">
                <a:solidFill>
                  <a:schemeClr val="tx2">
                    <a:lumMod val="75000"/>
                  </a:schemeClr>
                </a:solidFill>
              </a:rPr>
              <a:t>Learning Outcomes</a:t>
            </a:r>
          </a:p>
          <a:p>
            <a:pPr>
              <a:defRPr/>
            </a:pPr>
            <a:r>
              <a:rPr lang="en-GB" sz="2400" dirty="0"/>
              <a:t>Know how to prepare for a potentially difficult airway</a:t>
            </a:r>
          </a:p>
          <a:p>
            <a:pPr>
              <a:defRPr/>
            </a:pPr>
            <a:r>
              <a:rPr lang="en-GB" sz="2400" dirty="0"/>
              <a:t>Have reviewed and understood the difficult airway algorithms  </a:t>
            </a:r>
          </a:p>
          <a:p>
            <a:pPr marL="114300" indent="0">
              <a:buFont typeface="Arial" pitchFamily="34" charset="0"/>
              <a:buNone/>
              <a:defRPr/>
            </a:pPr>
            <a:endParaRPr lang="en-GB" sz="2400" dirty="0">
              <a:solidFill>
                <a:schemeClr val="tx2">
                  <a:lumMod val="75000"/>
                </a:schemeClr>
              </a:solidFill>
            </a:endParaRPr>
          </a:p>
          <a:p>
            <a:pPr marL="114300" indent="0">
              <a:buFont typeface="Arial" pitchFamily="34" charset="0"/>
              <a:buNone/>
              <a:defRPr/>
            </a:pPr>
            <a:endParaRPr lang="en-GB" sz="2400" dirty="0"/>
          </a:p>
          <a:p>
            <a:endParaRPr lang="en-US" dirty="0"/>
          </a:p>
        </p:txBody>
      </p:sp>
    </p:spTree>
    <p:extLst>
      <p:ext uri="{BB962C8B-B14F-4D97-AF65-F5344CB8AC3E}">
        <p14:creationId xmlns:p14="http://schemas.microsoft.com/office/powerpoint/2010/main" val="881410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Contents</a:t>
            </a:r>
          </a:p>
        </p:txBody>
      </p:sp>
      <p:sp>
        <p:nvSpPr>
          <p:cNvPr id="3" name="Content Placeholder 2"/>
          <p:cNvSpPr>
            <a:spLocks noGrp="1"/>
          </p:cNvSpPr>
          <p:nvPr>
            <p:ph idx="1"/>
          </p:nvPr>
        </p:nvSpPr>
        <p:spPr/>
        <p:txBody>
          <a:bodyPr/>
          <a:lstStyle/>
          <a:p>
            <a:r>
              <a:rPr lang="en-US" dirty="0"/>
              <a:t>Definition</a:t>
            </a:r>
          </a:p>
          <a:p>
            <a:r>
              <a:rPr lang="en-US" dirty="0"/>
              <a:t>Airway management in ICU patients</a:t>
            </a:r>
          </a:p>
          <a:p>
            <a:r>
              <a:rPr lang="en-US" dirty="0"/>
              <a:t>How to prepare for the difficult airway</a:t>
            </a:r>
          </a:p>
          <a:p>
            <a:r>
              <a:rPr lang="en-US" dirty="0"/>
              <a:t>Use of the Difficult Airway Society algorithms</a:t>
            </a:r>
          </a:p>
          <a:p>
            <a:r>
              <a:rPr lang="en-US" dirty="0"/>
              <a:t>Suggested equipment</a:t>
            </a:r>
          </a:p>
          <a:p>
            <a:endParaRPr lang="en-US" dirty="0"/>
          </a:p>
        </p:txBody>
      </p:sp>
      <p:grpSp>
        <p:nvGrpSpPr>
          <p:cNvPr id="13" name="Group 12"/>
          <p:cNvGrpSpPr/>
          <p:nvPr/>
        </p:nvGrpSpPr>
        <p:grpSpPr>
          <a:xfrm>
            <a:off x="8573600" y="1639411"/>
            <a:ext cx="474469" cy="1658359"/>
            <a:chOff x="9082677" y="1513184"/>
            <a:chExt cx="474469" cy="1658359"/>
          </a:xfrm>
        </p:grpSpPr>
        <p:sp>
          <p:nvSpPr>
            <p:cNvPr id="14" name="TextBox 13">
              <a:hlinkClick r:id="rId2" action="ppaction://hlinksldjump"/>
            </p:cNvPr>
            <p:cNvSpPr txBox="1"/>
            <p:nvPr/>
          </p:nvSpPr>
          <p:spPr>
            <a:xfrm>
              <a:off x="9089079" y="1513184"/>
              <a:ext cx="461665" cy="1658359"/>
            </a:xfrm>
            <a:prstGeom prst="rect">
              <a:avLst/>
            </a:prstGeom>
            <a:noFill/>
          </p:spPr>
          <p:txBody>
            <a:bodyPr vert="vert" wrap="square" rtlCol="0">
              <a:spAutoFit/>
            </a:bodyPr>
            <a:lstStyle/>
            <a:p>
              <a:pPr algn="ctr"/>
              <a:r>
                <a:rPr lang="en-US" b="1" dirty="0">
                  <a:solidFill>
                    <a:srgbClr val="FF0000"/>
                  </a:solidFill>
                </a:rPr>
                <a:t>Difficult airway</a:t>
              </a:r>
            </a:p>
          </p:txBody>
        </p:sp>
        <p:sp>
          <p:nvSpPr>
            <p:cNvPr id="15" name="Action Button: Custom 14">
              <a:hlinkClick r:id="rId3" action="ppaction://hlinksldjump" highlightClick="1"/>
            </p:cNvPr>
            <p:cNvSpPr/>
            <p:nvPr/>
          </p:nvSpPr>
          <p:spPr>
            <a:xfrm>
              <a:off x="9082677" y="1602166"/>
              <a:ext cx="474469" cy="1480395"/>
            </a:xfrm>
            <a:prstGeom prst="actionButtonBlank">
              <a:avLst/>
            </a:prstGeom>
            <a:solidFill>
              <a:schemeClr val="accent1">
                <a:alpha val="3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6" name="Group 15"/>
          <p:cNvGrpSpPr/>
          <p:nvPr/>
        </p:nvGrpSpPr>
        <p:grpSpPr>
          <a:xfrm>
            <a:off x="8573600" y="117508"/>
            <a:ext cx="474469" cy="1465459"/>
            <a:chOff x="9861818" y="361718"/>
            <a:chExt cx="474469" cy="1465459"/>
          </a:xfrm>
        </p:grpSpPr>
        <p:sp>
          <p:nvSpPr>
            <p:cNvPr id="17" name="TextBox 16"/>
            <p:cNvSpPr txBox="1"/>
            <p:nvPr/>
          </p:nvSpPr>
          <p:spPr>
            <a:xfrm>
              <a:off x="9868220" y="361718"/>
              <a:ext cx="461665" cy="1465459"/>
            </a:xfrm>
            <a:prstGeom prst="rect">
              <a:avLst/>
            </a:prstGeom>
            <a:noFill/>
          </p:spPr>
          <p:txBody>
            <a:bodyPr vert="vert" wrap="square" rtlCol="0">
              <a:spAutoFit/>
            </a:bodyPr>
            <a:lstStyle/>
            <a:p>
              <a:pPr algn="ctr"/>
              <a:r>
                <a:rPr lang="en-US" b="1" dirty="0">
                  <a:solidFill>
                    <a:schemeClr val="tx2">
                      <a:lumMod val="40000"/>
                      <a:lumOff val="60000"/>
                    </a:schemeClr>
                  </a:solidFill>
                </a:rPr>
                <a:t>RSI</a:t>
              </a:r>
            </a:p>
          </p:txBody>
        </p:sp>
        <p:sp>
          <p:nvSpPr>
            <p:cNvPr id="18" name="Action Button: Custom 17">
              <a:hlinkClick r:id="rId4" action="ppaction://hlinksldjump" highlightClick="1"/>
            </p:cNvPr>
            <p:cNvSpPr/>
            <p:nvPr/>
          </p:nvSpPr>
          <p:spPr>
            <a:xfrm>
              <a:off x="9861818" y="361718"/>
              <a:ext cx="474469" cy="1465459"/>
            </a:xfrm>
            <a:prstGeom prst="actionButtonBlank">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9" name="Action Button: Home 18">
            <a:hlinkClick r:id="rId5" action="ppaction://hlinksldjump" highlightClick="1"/>
          </p:cNvPr>
          <p:cNvSpPr/>
          <p:nvPr/>
        </p:nvSpPr>
        <p:spPr>
          <a:xfrm>
            <a:off x="8573600" y="6577958"/>
            <a:ext cx="474469" cy="223308"/>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up 19"/>
          <p:cNvGrpSpPr/>
          <p:nvPr/>
        </p:nvGrpSpPr>
        <p:grpSpPr>
          <a:xfrm>
            <a:off x="8573600" y="4906070"/>
            <a:ext cx="474469" cy="1465459"/>
            <a:chOff x="6990141" y="3634136"/>
            <a:chExt cx="474469" cy="1465459"/>
          </a:xfrm>
        </p:grpSpPr>
        <p:sp>
          <p:nvSpPr>
            <p:cNvPr id="21" name="TextBox 20"/>
            <p:cNvSpPr txBox="1"/>
            <p:nvPr/>
          </p:nvSpPr>
          <p:spPr>
            <a:xfrm>
              <a:off x="6996543" y="3634136"/>
              <a:ext cx="461665" cy="1465459"/>
            </a:xfrm>
            <a:prstGeom prst="rect">
              <a:avLst/>
            </a:prstGeom>
            <a:noFill/>
          </p:spPr>
          <p:txBody>
            <a:bodyPr vert="vert" wrap="square" rtlCol="0">
              <a:spAutoFit/>
            </a:bodyPr>
            <a:lstStyle/>
            <a:p>
              <a:pPr algn="ctr"/>
              <a:r>
                <a:rPr lang="en-US" b="1" dirty="0">
                  <a:solidFill>
                    <a:srgbClr val="8EB4E3"/>
                  </a:solidFill>
                </a:rPr>
                <a:t>Anticipation</a:t>
              </a:r>
            </a:p>
          </p:txBody>
        </p:sp>
        <p:sp>
          <p:nvSpPr>
            <p:cNvPr id="22" name="Action Button: Custom 21">
              <a:hlinkClick r:id="rId6" action="ppaction://hlinksldjump" highlightClick="1"/>
            </p:cNvPr>
            <p:cNvSpPr/>
            <p:nvPr/>
          </p:nvSpPr>
          <p:spPr>
            <a:xfrm>
              <a:off x="6990141" y="3634136"/>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8573600" y="3296101"/>
            <a:ext cx="474469" cy="1495413"/>
            <a:chOff x="9495788" y="3268203"/>
            <a:chExt cx="474469" cy="1495413"/>
          </a:xfrm>
        </p:grpSpPr>
        <p:sp>
          <p:nvSpPr>
            <p:cNvPr id="24" name="TextBox 23"/>
            <p:cNvSpPr txBox="1"/>
            <p:nvPr/>
          </p:nvSpPr>
          <p:spPr>
            <a:xfrm>
              <a:off x="9502190" y="3268203"/>
              <a:ext cx="461665" cy="1495413"/>
            </a:xfrm>
            <a:prstGeom prst="rect">
              <a:avLst/>
            </a:prstGeom>
            <a:noFill/>
          </p:spPr>
          <p:txBody>
            <a:bodyPr vert="vert" wrap="square" rtlCol="0">
              <a:spAutoFit/>
            </a:bodyPr>
            <a:lstStyle/>
            <a:p>
              <a:pPr algn="ctr"/>
              <a:r>
                <a:rPr lang="en-US" b="1" dirty="0">
                  <a:solidFill>
                    <a:srgbClr val="8EB4E3"/>
                  </a:solidFill>
                </a:rPr>
                <a:t>CICV</a:t>
              </a:r>
            </a:p>
          </p:txBody>
        </p:sp>
        <p:sp>
          <p:nvSpPr>
            <p:cNvPr id="25" name="Action Button: Custom 24">
              <a:hlinkClick r:id="rId7" action="ppaction://hlinksldjump" highlightClick="1"/>
            </p:cNvPr>
            <p:cNvSpPr/>
            <p:nvPr/>
          </p:nvSpPr>
          <p:spPr>
            <a:xfrm>
              <a:off x="9495788" y="3283180"/>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6" name="Action Button: Forward or Next 25">
            <a:hlinkClick r:id="" action="ppaction://hlinkshowjump?jump=nextslide" highlightClick="1"/>
          </p:cNvPr>
          <p:cNvSpPr/>
          <p:nvPr/>
        </p:nvSpPr>
        <p:spPr>
          <a:xfrm>
            <a:off x="7382184" y="5838250"/>
            <a:ext cx="847416" cy="83740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4538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a:t>
            </a:r>
          </a:p>
        </p:txBody>
      </p:sp>
      <p:sp>
        <p:nvSpPr>
          <p:cNvPr id="3" name="Content Placeholder 2"/>
          <p:cNvSpPr>
            <a:spLocks noGrp="1"/>
          </p:cNvSpPr>
          <p:nvPr>
            <p:ph idx="1"/>
          </p:nvPr>
        </p:nvSpPr>
        <p:spPr/>
        <p:txBody>
          <a:bodyPr/>
          <a:lstStyle/>
          <a:p>
            <a:pPr>
              <a:defRPr/>
            </a:pPr>
            <a:r>
              <a:rPr lang="en-GB" dirty="0"/>
              <a:t>A clinical situation in which a conventionally trained anaesthetist experiences difficulty with mask ventilation, tracheal intubation (using Macintosh blade), or both</a:t>
            </a:r>
          </a:p>
          <a:p>
            <a:pPr>
              <a:defRPr/>
            </a:pPr>
            <a:endParaRPr lang="en-GB" dirty="0"/>
          </a:p>
          <a:p>
            <a:pPr>
              <a:defRPr/>
            </a:pPr>
            <a:r>
              <a:rPr lang="en-GB" dirty="0"/>
              <a:t>Difficulty with LMA insertion</a:t>
            </a:r>
          </a:p>
          <a:p>
            <a:pPr>
              <a:defRPr/>
            </a:pPr>
            <a:endParaRPr lang="en-GB" dirty="0"/>
          </a:p>
          <a:p>
            <a:pPr marL="114300" indent="0">
              <a:buNone/>
              <a:defRPr/>
            </a:pPr>
            <a:r>
              <a:rPr lang="en-GB" dirty="0"/>
              <a:t>Consider EVERY intubation on ICU to be difficult until proven otherwise!</a:t>
            </a:r>
          </a:p>
          <a:p>
            <a:endParaRPr lang="en-US" dirty="0"/>
          </a:p>
        </p:txBody>
      </p:sp>
      <p:grpSp>
        <p:nvGrpSpPr>
          <p:cNvPr id="13" name="Group 12"/>
          <p:cNvGrpSpPr/>
          <p:nvPr/>
        </p:nvGrpSpPr>
        <p:grpSpPr>
          <a:xfrm>
            <a:off x="8573600" y="1639411"/>
            <a:ext cx="474469" cy="1658359"/>
            <a:chOff x="9082677" y="1513184"/>
            <a:chExt cx="474469" cy="1658359"/>
          </a:xfrm>
        </p:grpSpPr>
        <p:sp>
          <p:nvSpPr>
            <p:cNvPr id="14" name="TextBox 13">
              <a:hlinkClick r:id="rId2" action="ppaction://hlinksldjump"/>
            </p:cNvPr>
            <p:cNvSpPr txBox="1"/>
            <p:nvPr/>
          </p:nvSpPr>
          <p:spPr>
            <a:xfrm>
              <a:off x="9089079" y="1513184"/>
              <a:ext cx="461665" cy="1658359"/>
            </a:xfrm>
            <a:prstGeom prst="rect">
              <a:avLst/>
            </a:prstGeom>
            <a:noFill/>
          </p:spPr>
          <p:txBody>
            <a:bodyPr vert="vert" wrap="square" rtlCol="0">
              <a:spAutoFit/>
            </a:bodyPr>
            <a:lstStyle/>
            <a:p>
              <a:pPr algn="ctr"/>
              <a:r>
                <a:rPr lang="en-US" b="1" dirty="0">
                  <a:solidFill>
                    <a:srgbClr val="FF0000"/>
                  </a:solidFill>
                </a:rPr>
                <a:t>Difficult airway</a:t>
              </a:r>
            </a:p>
          </p:txBody>
        </p:sp>
        <p:sp>
          <p:nvSpPr>
            <p:cNvPr id="15" name="Action Button: Custom 14">
              <a:hlinkClick r:id="rId3" action="ppaction://hlinksldjump" highlightClick="1"/>
            </p:cNvPr>
            <p:cNvSpPr/>
            <p:nvPr/>
          </p:nvSpPr>
          <p:spPr>
            <a:xfrm>
              <a:off x="9082677" y="1602166"/>
              <a:ext cx="474469" cy="1480395"/>
            </a:xfrm>
            <a:prstGeom prst="actionButtonBlank">
              <a:avLst/>
            </a:prstGeom>
            <a:solidFill>
              <a:schemeClr val="accent1">
                <a:alpha val="3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6" name="Group 15"/>
          <p:cNvGrpSpPr/>
          <p:nvPr/>
        </p:nvGrpSpPr>
        <p:grpSpPr>
          <a:xfrm>
            <a:off x="8573600" y="117508"/>
            <a:ext cx="474469" cy="1465459"/>
            <a:chOff x="9861818" y="361718"/>
            <a:chExt cx="474469" cy="1465459"/>
          </a:xfrm>
        </p:grpSpPr>
        <p:sp>
          <p:nvSpPr>
            <p:cNvPr id="17" name="TextBox 16"/>
            <p:cNvSpPr txBox="1"/>
            <p:nvPr/>
          </p:nvSpPr>
          <p:spPr>
            <a:xfrm>
              <a:off x="9868220" y="361718"/>
              <a:ext cx="461665" cy="1465459"/>
            </a:xfrm>
            <a:prstGeom prst="rect">
              <a:avLst/>
            </a:prstGeom>
            <a:noFill/>
          </p:spPr>
          <p:txBody>
            <a:bodyPr vert="vert" wrap="square" rtlCol="0">
              <a:spAutoFit/>
            </a:bodyPr>
            <a:lstStyle/>
            <a:p>
              <a:pPr algn="ctr"/>
              <a:r>
                <a:rPr lang="en-US" b="1" dirty="0">
                  <a:solidFill>
                    <a:schemeClr val="tx2">
                      <a:lumMod val="40000"/>
                      <a:lumOff val="60000"/>
                    </a:schemeClr>
                  </a:solidFill>
                </a:rPr>
                <a:t>RSI</a:t>
              </a:r>
            </a:p>
          </p:txBody>
        </p:sp>
        <p:sp>
          <p:nvSpPr>
            <p:cNvPr id="18" name="Action Button: Custom 17">
              <a:hlinkClick r:id="rId4" action="ppaction://hlinksldjump" highlightClick="1"/>
            </p:cNvPr>
            <p:cNvSpPr/>
            <p:nvPr/>
          </p:nvSpPr>
          <p:spPr>
            <a:xfrm>
              <a:off x="9861818" y="361718"/>
              <a:ext cx="474469" cy="1465459"/>
            </a:xfrm>
            <a:prstGeom prst="actionButtonBlank">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9" name="Action Button: Home 18">
            <a:hlinkClick r:id="rId5" action="ppaction://hlinksldjump" highlightClick="1"/>
          </p:cNvPr>
          <p:cNvSpPr/>
          <p:nvPr/>
        </p:nvSpPr>
        <p:spPr>
          <a:xfrm>
            <a:off x="8573600" y="6577958"/>
            <a:ext cx="474469" cy="223308"/>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up 19"/>
          <p:cNvGrpSpPr/>
          <p:nvPr/>
        </p:nvGrpSpPr>
        <p:grpSpPr>
          <a:xfrm>
            <a:off x="8573600" y="4906070"/>
            <a:ext cx="474469" cy="1465459"/>
            <a:chOff x="6990141" y="3634136"/>
            <a:chExt cx="474469" cy="1465459"/>
          </a:xfrm>
        </p:grpSpPr>
        <p:sp>
          <p:nvSpPr>
            <p:cNvPr id="21" name="TextBox 20"/>
            <p:cNvSpPr txBox="1"/>
            <p:nvPr/>
          </p:nvSpPr>
          <p:spPr>
            <a:xfrm>
              <a:off x="6996543" y="3634136"/>
              <a:ext cx="461665" cy="1465459"/>
            </a:xfrm>
            <a:prstGeom prst="rect">
              <a:avLst/>
            </a:prstGeom>
            <a:noFill/>
          </p:spPr>
          <p:txBody>
            <a:bodyPr vert="vert" wrap="square" rtlCol="0">
              <a:spAutoFit/>
            </a:bodyPr>
            <a:lstStyle/>
            <a:p>
              <a:pPr algn="ctr"/>
              <a:r>
                <a:rPr lang="en-US" b="1" dirty="0">
                  <a:solidFill>
                    <a:srgbClr val="8EB4E3"/>
                  </a:solidFill>
                </a:rPr>
                <a:t>Anticipation</a:t>
              </a:r>
            </a:p>
          </p:txBody>
        </p:sp>
        <p:sp>
          <p:nvSpPr>
            <p:cNvPr id="22" name="Action Button: Custom 21">
              <a:hlinkClick r:id="rId6" action="ppaction://hlinksldjump" highlightClick="1"/>
            </p:cNvPr>
            <p:cNvSpPr/>
            <p:nvPr/>
          </p:nvSpPr>
          <p:spPr>
            <a:xfrm>
              <a:off x="6990141" y="3634136"/>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8573600" y="3296101"/>
            <a:ext cx="474469" cy="1495413"/>
            <a:chOff x="9495788" y="3268203"/>
            <a:chExt cx="474469" cy="1495413"/>
          </a:xfrm>
        </p:grpSpPr>
        <p:sp>
          <p:nvSpPr>
            <p:cNvPr id="24" name="TextBox 23"/>
            <p:cNvSpPr txBox="1"/>
            <p:nvPr/>
          </p:nvSpPr>
          <p:spPr>
            <a:xfrm>
              <a:off x="9502190" y="3268203"/>
              <a:ext cx="461665" cy="1495413"/>
            </a:xfrm>
            <a:prstGeom prst="rect">
              <a:avLst/>
            </a:prstGeom>
            <a:noFill/>
          </p:spPr>
          <p:txBody>
            <a:bodyPr vert="vert" wrap="square" rtlCol="0">
              <a:spAutoFit/>
            </a:bodyPr>
            <a:lstStyle/>
            <a:p>
              <a:pPr algn="ctr"/>
              <a:r>
                <a:rPr lang="en-US" b="1" dirty="0">
                  <a:solidFill>
                    <a:srgbClr val="8EB4E3"/>
                  </a:solidFill>
                </a:rPr>
                <a:t>CICV</a:t>
              </a:r>
            </a:p>
          </p:txBody>
        </p:sp>
        <p:sp>
          <p:nvSpPr>
            <p:cNvPr id="25" name="Action Button: Custom 24">
              <a:hlinkClick r:id="rId7" action="ppaction://hlinksldjump" highlightClick="1"/>
            </p:cNvPr>
            <p:cNvSpPr/>
            <p:nvPr/>
          </p:nvSpPr>
          <p:spPr>
            <a:xfrm>
              <a:off x="9495788" y="3283180"/>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6" name="Action Button: Forward or Next 25">
            <a:hlinkClick r:id="" action="ppaction://hlinkshowjump?jump=nextslide" highlightClick="1"/>
          </p:cNvPr>
          <p:cNvSpPr/>
          <p:nvPr/>
        </p:nvSpPr>
        <p:spPr>
          <a:xfrm>
            <a:off x="7382184" y="5838250"/>
            <a:ext cx="847416" cy="83740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77624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Airway management in ICU patients</a:t>
            </a:r>
          </a:p>
        </p:txBody>
      </p:sp>
      <p:sp>
        <p:nvSpPr>
          <p:cNvPr id="3" name="Content Placeholder 2"/>
          <p:cNvSpPr>
            <a:spLocks noGrp="1"/>
          </p:cNvSpPr>
          <p:nvPr>
            <p:ph idx="1"/>
          </p:nvPr>
        </p:nvSpPr>
        <p:spPr/>
        <p:txBody>
          <a:bodyPr/>
          <a:lstStyle/>
          <a:p>
            <a:r>
              <a:rPr lang="en-US" dirty="0"/>
              <a:t>In March 2011 the 4th National Audit program found that a disproportionate number of reported airway events occurred on ICUs</a:t>
            </a:r>
          </a:p>
          <a:p>
            <a:r>
              <a:rPr lang="en-US" dirty="0"/>
              <a:t>Why?</a:t>
            </a:r>
          </a:p>
          <a:p>
            <a:pPr lvl="1"/>
            <a:r>
              <a:rPr lang="en-US" dirty="0"/>
              <a:t>Multifactorial</a:t>
            </a:r>
          </a:p>
          <a:p>
            <a:pPr lvl="2"/>
            <a:r>
              <a:rPr lang="en-US" dirty="0"/>
              <a:t>More sick patients; less time to prepare correctly, less time to employ secondary strategies, more stress on team.</a:t>
            </a:r>
          </a:p>
          <a:p>
            <a:pPr lvl="2"/>
            <a:r>
              <a:rPr lang="en-US" dirty="0"/>
              <a:t>Distorted anatomy; airway </a:t>
            </a:r>
            <a:r>
              <a:rPr lang="en-US" dirty="0" err="1"/>
              <a:t>oedema</a:t>
            </a:r>
            <a:r>
              <a:rPr lang="en-US" dirty="0"/>
              <a:t> more common, previously intubated, surgery to airway, tracheostomy.</a:t>
            </a:r>
          </a:p>
          <a:p>
            <a:pPr lvl="2"/>
            <a:r>
              <a:rPr lang="en-US" dirty="0"/>
              <a:t>Less frequent event compared to theatre</a:t>
            </a:r>
          </a:p>
          <a:p>
            <a:pPr lvl="2"/>
            <a:r>
              <a:rPr lang="en-US" dirty="0"/>
              <a:t>Staff less familiar with difficult airway equipment</a:t>
            </a:r>
          </a:p>
          <a:p>
            <a:pPr lvl="2"/>
            <a:r>
              <a:rPr lang="en-US" dirty="0"/>
              <a:t>Patients not optimally positioned, trolleys </a:t>
            </a:r>
            <a:r>
              <a:rPr lang="en-US" dirty="0" err="1"/>
              <a:t>vs</a:t>
            </a:r>
            <a:r>
              <a:rPr lang="en-US" dirty="0"/>
              <a:t> beds</a:t>
            </a:r>
          </a:p>
        </p:txBody>
      </p:sp>
      <p:grpSp>
        <p:nvGrpSpPr>
          <p:cNvPr id="13" name="Group 12"/>
          <p:cNvGrpSpPr/>
          <p:nvPr/>
        </p:nvGrpSpPr>
        <p:grpSpPr>
          <a:xfrm>
            <a:off x="8573600" y="1639411"/>
            <a:ext cx="474469" cy="1658359"/>
            <a:chOff x="9082677" y="1513184"/>
            <a:chExt cx="474469" cy="1658359"/>
          </a:xfrm>
        </p:grpSpPr>
        <p:sp>
          <p:nvSpPr>
            <p:cNvPr id="14" name="TextBox 13">
              <a:hlinkClick r:id="rId2" action="ppaction://hlinksldjump"/>
            </p:cNvPr>
            <p:cNvSpPr txBox="1"/>
            <p:nvPr/>
          </p:nvSpPr>
          <p:spPr>
            <a:xfrm>
              <a:off x="9089079" y="1513184"/>
              <a:ext cx="461665" cy="1658359"/>
            </a:xfrm>
            <a:prstGeom prst="rect">
              <a:avLst/>
            </a:prstGeom>
            <a:noFill/>
          </p:spPr>
          <p:txBody>
            <a:bodyPr vert="vert" wrap="square" rtlCol="0">
              <a:spAutoFit/>
            </a:bodyPr>
            <a:lstStyle/>
            <a:p>
              <a:pPr algn="ctr"/>
              <a:r>
                <a:rPr lang="en-US" b="1" dirty="0">
                  <a:solidFill>
                    <a:srgbClr val="FF0000"/>
                  </a:solidFill>
                </a:rPr>
                <a:t>Difficult airway</a:t>
              </a:r>
            </a:p>
          </p:txBody>
        </p:sp>
        <p:sp>
          <p:nvSpPr>
            <p:cNvPr id="15" name="Action Button: Custom 14">
              <a:hlinkClick r:id="rId3" action="ppaction://hlinksldjump" highlightClick="1"/>
            </p:cNvPr>
            <p:cNvSpPr/>
            <p:nvPr/>
          </p:nvSpPr>
          <p:spPr>
            <a:xfrm>
              <a:off x="9082677" y="1602166"/>
              <a:ext cx="474469" cy="1480395"/>
            </a:xfrm>
            <a:prstGeom prst="actionButtonBlank">
              <a:avLst/>
            </a:prstGeom>
            <a:solidFill>
              <a:schemeClr val="accent1">
                <a:alpha val="3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6" name="Group 15"/>
          <p:cNvGrpSpPr/>
          <p:nvPr/>
        </p:nvGrpSpPr>
        <p:grpSpPr>
          <a:xfrm>
            <a:off x="8573600" y="117508"/>
            <a:ext cx="474469" cy="1465459"/>
            <a:chOff x="9861818" y="361718"/>
            <a:chExt cx="474469" cy="1465459"/>
          </a:xfrm>
        </p:grpSpPr>
        <p:sp>
          <p:nvSpPr>
            <p:cNvPr id="17" name="TextBox 16"/>
            <p:cNvSpPr txBox="1"/>
            <p:nvPr/>
          </p:nvSpPr>
          <p:spPr>
            <a:xfrm>
              <a:off x="9868220" y="361718"/>
              <a:ext cx="461665" cy="1465459"/>
            </a:xfrm>
            <a:prstGeom prst="rect">
              <a:avLst/>
            </a:prstGeom>
            <a:noFill/>
          </p:spPr>
          <p:txBody>
            <a:bodyPr vert="vert" wrap="square" rtlCol="0">
              <a:spAutoFit/>
            </a:bodyPr>
            <a:lstStyle/>
            <a:p>
              <a:pPr algn="ctr"/>
              <a:r>
                <a:rPr lang="en-US" b="1" dirty="0">
                  <a:solidFill>
                    <a:schemeClr val="tx2">
                      <a:lumMod val="40000"/>
                      <a:lumOff val="60000"/>
                    </a:schemeClr>
                  </a:solidFill>
                </a:rPr>
                <a:t>RSI</a:t>
              </a:r>
            </a:p>
          </p:txBody>
        </p:sp>
        <p:sp>
          <p:nvSpPr>
            <p:cNvPr id="18" name="Action Button: Custom 17">
              <a:hlinkClick r:id="rId4" action="ppaction://hlinksldjump" highlightClick="1"/>
            </p:cNvPr>
            <p:cNvSpPr/>
            <p:nvPr/>
          </p:nvSpPr>
          <p:spPr>
            <a:xfrm>
              <a:off x="9861818" y="361718"/>
              <a:ext cx="474469" cy="1465459"/>
            </a:xfrm>
            <a:prstGeom prst="actionButtonBlank">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9" name="Action Button: Home 18">
            <a:hlinkClick r:id="rId5" action="ppaction://hlinksldjump" highlightClick="1"/>
          </p:cNvPr>
          <p:cNvSpPr/>
          <p:nvPr/>
        </p:nvSpPr>
        <p:spPr>
          <a:xfrm>
            <a:off x="8573600" y="6577958"/>
            <a:ext cx="474469" cy="223308"/>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up 19"/>
          <p:cNvGrpSpPr/>
          <p:nvPr/>
        </p:nvGrpSpPr>
        <p:grpSpPr>
          <a:xfrm>
            <a:off x="8573600" y="4906070"/>
            <a:ext cx="474469" cy="1465459"/>
            <a:chOff x="6990141" y="3634136"/>
            <a:chExt cx="474469" cy="1465459"/>
          </a:xfrm>
        </p:grpSpPr>
        <p:sp>
          <p:nvSpPr>
            <p:cNvPr id="21" name="TextBox 20"/>
            <p:cNvSpPr txBox="1"/>
            <p:nvPr/>
          </p:nvSpPr>
          <p:spPr>
            <a:xfrm>
              <a:off x="6996543" y="3634136"/>
              <a:ext cx="461665" cy="1465459"/>
            </a:xfrm>
            <a:prstGeom prst="rect">
              <a:avLst/>
            </a:prstGeom>
            <a:noFill/>
          </p:spPr>
          <p:txBody>
            <a:bodyPr vert="vert" wrap="square" rtlCol="0">
              <a:spAutoFit/>
            </a:bodyPr>
            <a:lstStyle/>
            <a:p>
              <a:pPr algn="ctr"/>
              <a:r>
                <a:rPr lang="en-US" b="1" dirty="0">
                  <a:solidFill>
                    <a:srgbClr val="8EB4E3"/>
                  </a:solidFill>
                </a:rPr>
                <a:t>Anticipation</a:t>
              </a:r>
            </a:p>
          </p:txBody>
        </p:sp>
        <p:sp>
          <p:nvSpPr>
            <p:cNvPr id="22" name="Action Button: Custom 21">
              <a:hlinkClick r:id="rId6" action="ppaction://hlinksldjump" highlightClick="1"/>
            </p:cNvPr>
            <p:cNvSpPr/>
            <p:nvPr/>
          </p:nvSpPr>
          <p:spPr>
            <a:xfrm>
              <a:off x="6990141" y="3634136"/>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8573600" y="3296101"/>
            <a:ext cx="474469" cy="1495413"/>
            <a:chOff x="9495788" y="3268203"/>
            <a:chExt cx="474469" cy="1495413"/>
          </a:xfrm>
        </p:grpSpPr>
        <p:sp>
          <p:nvSpPr>
            <p:cNvPr id="24" name="TextBox 23"/>
            <p:cNvSpPr txBox="1"/>
            <p:nvPr/>
          </p:nvSpPr>
          <p:spPr>
            <a:xfrm>
              <a:off x="9502190" y="3268203"/>
              <a:ext cx="461665" cy="1495413"/>
            </a:xfrm>
            <a:prstGeom prst="rect">
              <a:avLst/>
            </a:prstGeom>
            <a:noFill/>
          </p:spPr>
          <p:txBody>
            <a:bodyPr vert="vert" wrap="square" rtlCol="0">
              <a:spAutoFit/>
            </a:bodyPr>
            <a:lstStyle/>
            <a:p>
              <a:pPr algn="ctr"/>
              <a:r>
                <a:rPr lang="en-US" b="1" dirty="0">
                  <a:solidFill>
                    <a:srgbClr val="8EB4E3"/>
                  </a:solidFill>
                </a:rPr>
                <a:t>CICV</a:t>
              </a:r>
            </a:p>
          </p:txBody>
        </p:sp>
        <p:sp>
          <p:nvSpPr>
            <p:cNvPr id="25" name="Action Button: Custom 24">
              <a:hlinkClick r:id="rId7" action="ppaction://hlinksldjump" highlightClick="1"/>
            </p:cNvPr>
            <p:cNvSpPr/>
            <p:nvPr/>
          </p:nvSpPr>
          <p:spPr>
            <a:xfrm>
              <a:off x="9495788" y="3283180"/>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6" name="Action Button: Forward or Next 25">
            <a:hlinkClick r:id="" action="ppaction://hlinkshowjump?jump=nextslide" highlightClick="1"/>
          </p:cNvPr>
          <p:cNvSpPr/>
          <p:nvPr/>
        </p:nvSpPr>
        <p:spPr>
          <a:xfrm>
            <a:off x="7382184" y="5838250"/>
            <a:ext cx="847416" cy="83740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02010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Preparing for a difficult intubation</a:t>
            </a:r>
          </a:p>
        </p:txBody>
      </p:sp>
      <p:sp>
        <p:nvSpPr>
          <p:cNvPr id="3" name="Content Placeholder 2"/>
          <p:cNvSpPr>
            <a:spLocks noGrp="1"/>
          </p:cNvSpPr>
          <p:nvPr>
            <p:ph idx="1"/>
          </p:nvPr>
        </p:nvSpPr>
        <p:spPr/>
        <p:txBody>
          <a:bodyPr>
            <a:normAutofit/>
          </a:bodyPr>
          <a:lstStyle/>
          <a:p>
            <a:r>
              <a:rPr lang="en-US" dirty="0"/>
              <a:t>Induction of </a:t>
            </a:r>
            <a:r>
              <a:rPr lang="en-US" dirty="0" err="1"/>
              <a:t>anaesthesia</a:t>
            </a:r>
            <a:r>
              <a:rPr lang="en-US" dirty="0"/>
              <a:t> and intubation of a critically ill patient is challenging</a:t>
            </a:r>
          </a:p>
          <a:p>
            <a:r>
              <a:rPr lang="en-US" dirty="0"/>
              <a:t>A checklist should be used prior to any airway procedure on the ICU (see section on RSI)</a:t>
            </a:r>
          </a:p>
          <a:p>
            <a:r>
              <a:rPr lang="en-US" dirty="0"/>
              <a:t>The Emergency Plan should be discussed within the team before commencing induction of </a:t>
            </a:r>
            <a:r>
              <a:rPr lang="en-US" dirty="0" err="1"/>
              <a:t>anaesthesia</a:t>
            </a:r>
            <a:endParaRPr lang="en-US" dirty="0"/>
          </a:p>
          <a:p>
            <a:r>
              <a:rPr lang="en-US" dirty="0"/>
              <a:t>The decision regarding whether the patient should be allowed to wake up in the event of a failed intubation should be discussed before starting.</a:t>
            </a:r>
          </a:p>
          <a:p>
            <a:endParaRPr lang="en-US" dirty="0"/>
          </a:p>
        </p:txBody>
      </p:sp>
      <p:grpSp>
        <p:nvGrpSpPr>
          <p:cNvPr id="13" name="Group 12"/>
          <p:cNvGrpSpPr/>
          <p:nvPr/>
        </p:nvGrpSpPr>
        <p:grpSpPr>
          <a:xfrm>
            <a:off x="8573600" y="1639411"/>
            <a:ext cx="474469" cy="1658359"/>
            <a:chOff x="9082677" y="1513184"/>
            <a:chExt cx="474469" cy="1658359"/>
          </a:xfrm>
        </p:grpSpPr>
        <p:sp>
          <p:nvSpPr>
            <p:cNvPr id="14" name="TextBox 13">
              <a:hlinkClick r:id="rId2" action="ppaction://hlinksldjump"/>
            </p:cNvPr>
            <p:cNvSpPr txBox="1"/>
            <p:nvPr/>
          </p:nvSpPr>
          <p:spPr>
            <a:xfrm>
              <a:off x="9089079" y="1513184"/>
              <a:ext cx="461665" cy="1658359"/>
            </a:xfrm>
            <a:prstGeom prst="rect">
              <a:avLst/>
            </a:prstGeom>
            <a:noFill/>
          </p:spPr>
          <p:txBody>
            <a:bodyPr vert="vert" wrap="square" rtlCol="0">
              <a:spAutoFit/>
            </a:bodyPr>
            <a:lstStyle/>
            <a:p>
              <a:pPr algn="ctr"/>
              <a:r>
                <a:rPr lang="en-US" b="1" dirty="0">
                  <a:solidFill>
                    <a:srgbClr val="FF0000"/>
                  </a:solidFill>
                </a:rPr>
                <a:t>Difficult airway</a:t>
              </a:r>
            </a:p>
          </p:txBody>
        </p:sp>
        <p:sp>
          <p:nvSpPr>
            <p:cNvPr id="15" name="Action Button: Custom 14">
              <a:hlinkClick r:id="rId3" action="ppaction://hlinksldjump" highlightClick="1"/>
            </p:cNvPr>
            <p:cNvSpPr/>
            <p:nvPr/>
          </p:nvSpPr>
          <p:spPr>
            <a:xfrm>
              <a:off x="9082677" y="1602166"/>
              <a:ext cx="474469" cy="1480395"/>
            </a:xfrm>
            <a:prstGeom prst="actionButtonBlank">
              <a:avLst/>
            </a:prstGeom>
            <a:solidFill>
              <a:schemeClr val="accent1">
                <a:alpha val="3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6" name="Group 15"/>
          <p:cNvGrpSpPr/>
          <p:nvPr/>
        </p:nvGrpSpPr>
        <p:grpSpPr>
          <a:xfrm>
            <a:off x="8573600" y="117508"/>
            <a:ext cx="474469" cy="1465459"/>
            <a:chOff x="9861818" y="361718"/>
            <a:chExt cx="474469" cy="1465459"/>
          </a:xfrm>
        </p:grpSpPr>
        <p:sp>
          <p:nvSpPr>
            <p:cNvPr id="17" name="TextBox 16"/>
            <p:cNvSpPr txBox="1"/>
            <p:nvPr/>
          </p:nvSpPr>
          <p:spPr>
            <a:xfrm>
              <a:off x="9868220" y="361718"/>
              <a:ext cx="461665" cy="1465459"/>
            </a:xfrm>
            <a:prstGeom prst="rect">
              <a:avLst/>
            </a:prstGeom>
            <a:noFill/>
          </p:spPr>
          <p:txBody>
            <a:bodyPr vert="vert" wrap="square" rtlCol="0">
              <a:spAutoFit/>
            </a:bodyPr>
            <a:lstStyle/>
            <a:p>
              <a:pPr algn="ctr"/>
              <a:r>
                <a:rPr lang="en-US" b="1" dirty="0">
                  <a:solidFill>
                    <a:schemeClr val="tx2">
                      <a:lumMod val="40000"/>
                      <a:lumOff val="60000"/>
                    </a:schemeClr>
                  </a:solidFill>
                </a:rPr>
                <a:t>RSI</a:t>
              </a:r>
            </a:p>
          </p:txBody>
        </p:sp>
        <p:sp>
          <p:nvSpPr>
            <p:cNvPr id="18" name="Action Button: Custom 17">
              <a:hlinkClick r:id="rId4" action="ppaction://hlinksldjump" highlightClick="1"/>
            </p:cNvPr>
            <p:cNvSpPr/>
            <p:nvPr/>
          </p:nvSpPr>
          <p:spPr>
            <a:xfrm>
              <a:off x="9861818" y="361718"/>
              <a:ext cx="474469" cy="1465459"/>
            </a:xfrm>
            <a:prstGeom prst="actionButtonBlank">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9" name="Action Button: Home 18">
            <a:hlinkClick r:id="rId5" action="ppaction://hlinksldjump" highlightClick="1"/>
          </p:cNvPr>
          <p:cNvSpPr/>
          <p:nvPr/>
        </p:nvSpPr>
        <p:spPr>
          <a:xfrm>
            <a:off x="8573600" y="6577958"/>
            <a:ext cx="474469" cy="223308"/>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up 19"/>
          <p:cNvGrpSpPr/>
          <p:nvPr/>
        </p:nvGrpSpPr>
        <p:grpSpPr>
          <a:xfrm>
            <a:off x="8573600" y="4906070"/>
            <a:ext cx="474469" cy="1465459"/>
            <a:chOff x="6990141" y="3634136"/>
            <a:chExt cx="474469" cy="1465459"/>
          </a:xfrm>
        </p:grpSpPr>
        <p:sp>
          <p:nvSpPr>
            <p:cNvPr id="21" name="TextBox 20"/>
            <p:cNvSpPr txBox="1"/>
            <p:nvPr/>
          </p:nvSpPr>
          <p:spPr>
            <a:xfrm>
              <a:off x="6996543" y="3634136"/>
              <a:ext cx="461665" cy="1465459"/>
            </a:xfrm>
            <a:prstGeom prst="rect">
              <a:avLst/>
            </a:prstGeom>
            <a:noFill/>
          </p:spPr>
          <p:txBody>
            <a:bodyPr vert="vert" wrap="square" rtlCol="0">
              <a:spAutoFit/>
            </a:bodyPr>
            <a:lstStyle/>
            <a:p>
              <a:pPr algn="ctr"/>
              <a:r>
                <a:rPr lang="en-US" b="1" dirty="0">
                  <a:solidFill>
                    <a:srgbClr val="8EB4E3"/>
                  </a:solidFill>
                </a:rPr>
                <a:t>Anticipation</a:t>
              </a:r>
            </a:p>
          </p:txBody>
        </p:sp>
        <p:sp>
          <p:nvSpPr>
            <p:cNvPr id="22" name="Action Button: Custom 21">
              <a:hlinkClick r:id="rId6" action="ppaction://hlinksldjump" highlightClick="1"/>
            </p:cNvPr>
            <p:cNvSpPr/>
            <p:nvPr/>
          </p:nvSpPr>
          <p:spPr>
            <a:xfrm>
              <a:off x="6990141" y="3634136"/>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8573600" y="3296101"/>
            <a:ext cx="474469" cy="1495413"/>
            <a:chOff x="9495788" y="3268203"/>
            <a:chExt cx="474469" cy="1495413"/>
          </a:xfrm>
        </p:grpSpPr>
        <p:sp>
          <p:nvSpPr>
            <p:cNvPr id="24" name="TextBox 23"/>
            <p:cNvSpPr txBox="1"/>
            <p:nvPr/>
          </p:nvSpPr>
          <p:spPr>
            <a:xfrm>
              <a:off x="9502190" y="3268203"/>
              <a:ext cx="461665" cy="1495413"/>
            </a:xfrm>
            <a:prstGeom prst="rect">
              <a:avLst/>
            </a:prstGeom>
            <a:noFill/>
          </p:spPr>
          <p:txBody>
            <a:bodyPr vert="vert" wrap="square" rtlCol="0">
              <a:spAutoFit/>
            </a:bodyPr>
            <a:lstStyle/>
            <a:p>
              <a:pPr algn="ctr"/>
              <a:r>
                <a:rPr lang="en-US" b="1" dirty="0">
                  <a:solidFill>
                    <a:srgbClr val="8EB4E3"/>
                  </a:solidFill>
                </a:rPr>
                <a:t>CICV</a:t>
              </a:r>
            </a:p>
          </p:txBody>
        </p:sp>
        <p:sp>
          <p:nvSpPr>
            <p:cNvPr id="25" name="Action Button: Custom 24">
              <a:hlinkClick r:id="rId7" action="ppaction://hlinksldjump" highlightClick="1"/>
            </p:cNvPr>
            <p:cNvSpPr/>
            <p:nvPr/>
          </p:nvSpPr>
          <p:spPr>
            <a:xfrm>
              <a:off x="9495788" y="3283180"/>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6" name="Action Button: Forward or Next 25">
            <a:hlinkClick r:id="" action="ppaction://hlinkshowjump?jump=nextslide" highlightClick="1"/>
          </p:cNvPr>
          <p:cNvSpPr/>
          <p:nvPr/>
        </p:nvSpPr>
        <p:spPr>
          <a:xfrm>
            <a:off x="7382184" y="5838250"/>
            <a:ext cx="847416" cy="83740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57477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Preparing for a difficult intubation</a:t>
            </a:r>
          </a:p>
        </p:txBody>
      </p:sp>
      <p:sp>
        <p:nvSpPr>
          <p:cNvPr id="3" name="Content Placeholder 2"/>
          <p:cNvSpPr>
            <a:spLocks noGrp="1"/>
          </p:cNvSpPr>
          <p:nvPr>
            <p:ph idx="1"/>
          </p:nvPr>
        </p:nvSpPr>
        <p:spPr/>
        <p:txBody>
          <a:bodyPr>
            <a:normAutofit/>
          </a:bodyPr>
          <a:lstStyle/>
          <a:p>
            <a:r>
              <a:rPr lang="en-US" dirty="0"/>
              <a:t>The Emergency Plan requires consideration of what to do if the first plan fails, </a:t>
            </a:r>
            <a:r>
              <a:rPr lang="en-US" dirty="0" err="1"/>
              <a:t>i.e</a:t>
            </a:r>
            <a:r>
              <a:rPr lang="en-US" dirty="0"/>
              <a:t> a plan B, C and D</a:t>
            </a:r>
          </a:p>
          <a:p>
            <a:r>
              <a:rPr lang="en-US" dirty="0"/>
              <a:t>The Difficult Airway Society have an algorithm which helps guide the team in the event of a failed intubation</a:t>
            </a:r>
          </a:p>
          <a:p>
            <a:r>
              <a:rPr lang="en-US" dirty="0"/>
              <a:t>Difficult Airway Trolleys should be divided into Plan A, Plan B, Plan C and Plan D, with each ‘plan’ occupying a drawer in the trolley. The equipment required for each plan should be kept within the drawer</a:t>
            </a:r>
          </a:p>
        </p:txBody>
      </p:sp>
      <p:grpSp>
        <p:nvGrpSpPr>
          <p:cNvPr id="13" name="Group 12"/>
          <p:cNvGrpSpPr/>
          <p:nvPr/>
        </p:nvGrpSpPr>
        <p:grpSpPr>
          <a:xfrm>
            <a:off x="8573600" y="1639411"/>
            <a:ext cx="474469" cy="1658359"/>
            <a:chOff x="9082677" y="1513184"/>
            <a:chExt cx="474469" cy="1658359"/>
          </a:xfrm>
        </p:grpSpPr>
        <p:sp>
          <p:nvSpPr>
            <p:cNvPr id="14" name="TextBox 13">
              <a:hlinkClick r:id="rId2" action="ppaction://hlinksldjump"/>
            </p:cNvPr>
            <p:cNvSpPr txBox="1"/>
            <p:nvPr/>
          </p:nvSpPr>
          <p:spPr>
            <a:xfrm>
              <a:off x="9089079" y="1513184"/>
              <a:ext cx="461665" cy="1658359"/>
            </a:xfrm>
            <a:prstGeom prst="rect">
              <a:avLst/>
            </a:prstGeom>
            <a:noFill/>
          </p:spPr>
          <p:txBody>
            <a:bodyPr vert="vert" wrap="square" rtlCol="0">
              <a:spAutoFit/>
            </a:bodyPr>
            <a:lstStyle/>
            <a:p>
              <a:pPr algn="ctr"/>
              <a:r>
                <a:rPr lang="en-US" b="1" dirty="0">
                  <a:solidFill>
                    <a:srgbClr val="FF0000"/>
                  </a:solidFill>
                </a:rPr>
                <a:t>Difficult airway</a:t>
              </a:r>
            </a:p>
          </p:txBody>
        </p:sp>
        <p:sp>
          <p:nvSpPr>
            <p:cNvPr id="15" name="Action Button: Custom 14">
              <a:hlinkClick r:id="rId3" action="ppaction://hlinksldjump" highlightClick="1"/>
            </p:cNvPr>
            <p:cNvSpPr/>
            <p:nvPr/>
          </p:nvSpPr>
          <p:spPr>
            <a:xfrm>
              <a:off x="9082677" y="1602166"/>
              <a:ext cx="474469" cy="1480395"/>
            </a:xfrm>
            <a:prstGeom prst="actionButtonBlank">
              <a:avLst/>
            </a:prstGeom>
            <a:solidFill>
              <a:schemeClr val="accent1">
                <a:alpha val="3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6" name="Group 15"/>
          <p:cNvGrpSpPr/>
          <p:nvPr/>
        </p:nvGrpSpPr>
        <p:grpSpPr>
          <a:xfrm>
            <a:off x="8573600" y="117508"/>
            <a:ext cx="474469" cy="1465459"/>
            <a:chOff x="9861818" y="361718"/>
            <a:chExt cx="474469" cy="1465459"/>
          </a:xfrm>
        </p:grpSpPr>
        <p:sp>
          <p:nvSpPr>
            <p:cNvPr id="17" name="TextBox 16"/>
            <p:cNvSpPr txBox="1"/>
            <p:nvPr/>
          </p:nvSpPr>
          <p:spPr>
            <a:xfrm>
              <a:off x="9868220" y="361718"/>
              <a:ext cx="461665" cy="1465459"/>
            </a:xfrm>
            <a:prstGeom prst="rect">
              <a:avLst/>
            </a:prstGeom>
            <a:noFill/>
          </p:spPr>
          <p:txBody>
            <a:bodyPr vert="vert" wrap="square" rtlCol="0">
              <a:spAutoFit/>
            </a:bodyPr>
            <a:lstStyle/>
            <a:p>
              <a:pPr algn="ctr"/>
              <a:r>
                <a:rPr lang="en-US" b="1" dirty="0">
                  <a:solidFill>
                    <a:schemeClr val="tx2">
                      <a:lumMod val="40000"/>
                      <a:lumOff val="60000"/>
                    </a:schemeClr>
                  </a:solidFill>
                </a:rPr>
                <a:t>RSI</a:t>
              </a:r>
            </a:p>
          </p:txBody>
        </p:sp>
        <p:sp>
          <p:nvSpPr>
            <p:cNvPr id="18" name="Action Button: Custom 17">
              <a:hlinkClick r:id="rId4" action="ppaction://hlinksldjump" highlightClick="1"/>
            </p:cNvPr>
            <p:cNvSpPr/>
            <p:nvPr/>
          </p:nvSpPr>
          <p:spPr>
            <a:xfrm>
              <a:off x="9861818" y="361718"/>
              <a:ext cx="474469" cy="1465459"/>
            </a:xfrm>
            <a:prstGeom prst="actionButtonBlank">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9" name="Action Button: Home 18">
            <a:hlinkClick r:id="rId5" action="ppaction://hlinksldjump" highlightClick="1"/>
          </p:cNvPr>
          <p:cNvSpPr/>
          <p:nvPr/>
        </p:nvSpPr>
        <p:spPr>
          <a:xfrm>
            <a:off x="8573600" y="6577958"/>
            <a:ext cx="474469" cy="223308"/>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up 19"/>
          <p:cNvGrpSpPr/>
          <p:nvPr/>
        </p:nvGrpSpPr>
        <p:grpSpPr>
          <a:xfrm>
            <a:off x="8573600" y="4906070"/>
            <a:ext cx="474469" cy="1465459"/>
            <a:chOff x="6990141" y="3634136"/>
            <a:chExt cx="474469" cy="1465459"/>
          </a:xfrm>
        </p:grpSpPr>
        <p:sp>
          <p:nvSpPr>
            <p:cNvPr id="21" name="TextBox 20"/>
            <p:cNvSpPr txBox="1"/>
            <p:nvPr/>
          </p:nvSpPr>
          <p:spPr>
            <a:xfrm>
              <a:off x="6996543" y="3634136"/>
              <a:ext cx="461665" cy="1465459"/>
            </a:xfrm>
            <a:prstGeom prst="rect">
              <a:avLst/>
            </a:prstGeom>
            <a:noFill/>
          </p:spPr>
          <p:txBody>
            <a:bodyPr vert="vert" wrap="square" rtlCol="0">
              <a:spAutoFit/>
            </a:bodyPr>
            <a:lstStyle/>
            <a:p>
              <a:pPr algn="ctr"/>
              <a:r>
                <a:rPr lang="en-US" b="1" dirty="0">
                  <a:solidFill>
                    <a:srgbClr val="8EB4E3"/>
                  </a:solidFill>
                </a:rPr>
                <a:t>Anticipation</a:t>
              </a:r>
            </a:p>
          </p:txBody>
        </p:sp>
        <p:sp>
          <p:nvSpPr>
            <p:cNvPr id="22" name="Action Button: Custom 21">
              <a:hlinkClick r:id="rId6" action="ppaction://hlinksldjump" highlightClick="1"/>
            </p:cNvPr>
            <p:cNvSpPr/>
            <p:nvPr/>
          </p:nvSpPr>
          <p:spPr>
            <a:xfrm>
              <a:off x="6990141" y="3634136"/>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8573600" y="3296101"/>
            <a:ext cx="474469" cy="1495413"/>
            <a:chOff x="9495788" y="3268203"/>
            <a:chExt cx="474469" cy="1495413"/>
          </a:xfrm>
        </p:grpSpPr>
        <p:sp>
          <p:nvSpPr>
            <p:cNvPr id="24" name="TextBox 23"/>
            <p:cNvSpPr txBox="1"/>
            <p:nvPr/>
          </p:nvSpPr>
          <p:spPr>
            <a:xfrm>
              <a:off x="9502190" y="3268203"/>
              <a:ext cx="461665" cy="1495413"/>
            </a:xfrm>
            <a:prstGeom prst="rect">
              <a:avLst/>
            </a:prstGeom>
            <a:noFill/>
          </p:spPr>
          <p:txBody>
            <a:bodyPr vert="vert" wrap="square" rtlCol="0">
              <a:spAutoFit/>
            </a:bodyPr>
            <a:lstStyle/>
            <a:p>
              <a:pPr algn="ctr"/>
              <a:r>
                <a:rPr lang="en-US" b="1" dirty="0">
                  <a:solidFill>
                    <a:srgbClr val="8EB4E3"/>
                  </a:solidFill>
                </a:rPr>
                <a:t>CICV</a:t>
              </a:r>
            </a:p>
          </p:txBody>
        </p:sp>
        <p:sp>
          <p:nvSpPr>
            <p:cNvPr id="25" name="Action Button: Custom 24">
              <a:hlinkClick r:id="rId7" action="ppaction://hlinksldjump" highlightClick="1"/>
            </p:cNvPr>
            <p:cNvSpPr/>
            <p:nvPr/>
          </p:nvSpPr>
          <p:spPr>
            <a:xfrm>
              <a:off x="9495788" y="3283180"/>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6" name="Action Button: Forward or Next 25">
            <a:hlinkClick r:id="" action="ppaction://hlinkshowjump?jump=nextslide" highlightClick="1"/>
          </p:cNvPr>
          <p:cNvSpPr/>
          <p:nvPr/>
        </p:nvSpPr>
        <p:spPr>
          <a:xfrm>
            <a:off x="7382184" y="5838250"/>
            <a:ext cx="847416" cy="83740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6367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Navigation</a:t>
            </a:r>
          </a:p>
        </p:txBody>
      </p:sp>
      <p:sp>
        <p:nvSpPr>
          <p:cNvPr id="3" name="Content Placeholder 2"/>
          <p:cNvSpPr>
            <a:spLocks noGrp="1"/>
          </p:cNvSpPr>
          <p:nvPr>
            <p:ph idx="1"/>
          </p:nvPr>
        </p:nvSpPr>
        <p:spPr/>
        <p:txBody>
          <a:bodyPr/>
          <a:lstStyle/>
          <a:p>
            <a:r>
              <a:rPr lang="en-US" dirty="0"/>
              <a:t>There is a navigation button at the bottom right hand corner of each page.         ,          or          . Click on this once you have finished each page.</a:t>
            </a:r>
          </a:p>
          <a:p>
            <a:endParaRPr lang="en-US" dirty="0"/>
          </a:p>
          <a:p>
            <a:r>
              <a:rPr lang="en-US" dirty="0"/>
              <a:t>There is also a navigation bar at the right side of each page. The beginning of each section can be accessed by clicking on the corresponding button, and clicking on the home button at the bottom will take you back to the contents page.</a:t>
            </a:r>
          </a:p>
          <a:p>
            <a:endParaRPr lang="en-US" dirty="0"/>
          </a:p>
          <a:p>
            <a:r>
              <a:rPr lang="en-US" dirty="0"/>
              <a:t>In some places there are information buttons          clicking on these will provide you with further information. </a:t>
            </a:r>
          </a:p>
          <a:p>
            <a:endParaRPr lang="en-US" dirty="0"/>
          </a:p>
          <a:p>
            <a:endParaRPr lang="en-US" dirty="0"/>
          </a:p>
        </p:txBody>
      </p:sp>
      <p:grpSp>
        <p:nvGrpSpPr>
          <p:cNvPr id="32" name="Group 31"/>
          <p:cNvGrpSpPr/>
          <p:nvPr/>
        </p:nvGrpSpPr>
        <p:grpSpPr>
          <a:xfrm>
            <a:off x="8573600" y="1639411"/>
            <a:ext cx="474469" cy="1658359"/>
            <a:chOff x="9082677" y="1513184"/>
            <a:chExt cx="474469" cy="1658359"/>
          </a:xfrm>
        </p:grpSpPr>
        <p:sp>
          <p:nvSpPr>
            <p:cNvPr id="33" name="TextBox 32">
              <a:hlinkClick r:id="rId2" action="ppaction://hlinksldjump"/>
            </p:cNvPr>
            <p:cNvSpPr txBox="1"/>
            <p:nvPr/>
          </p:nvSpPr>
          <p:spPr>
            <a:xfrm>
              <a:off x="9089079" y="1513184"/>
              <a:ext cx="461665" cy="1658359"/>
            </a:xfrm>
            <a:prstGeom prst="rect">
              <a:avLst/>
            </a:prstGeom>
            <a:noFill/>
          </p:spPr>
          <p:txBody>
            <a:bodyPr vert="vert" wrap="square" rtlCol="0">
              <a:spAutoFit/>
            </a:bodyPr>
            <a:lstStyle/>
            <a:p>
              <a:pPr algn="ctr"/>
              <a:r>
                <a:rPr lang="en-US" b="1" dirty="0">
                  <a:solidFill>
                    <a:srgbClr val="8EB4E3"/>
                  </a:solidFill>
                </a:rPr>
                <a:t>Difficult airway</a:t>
              </a:r>
            </a:p>
          </p:txBody>
        </p:sp>
        <p:sp>
          <p:nvSpPr>
            <p:cNvPr id="34" name="Action Button: Custom 33">
              <a:hlinkClick r:id="rId3" action="ppaction://hlinksldjump" highlightClick="1"/>
            </p:cNvPr>
            <p:cNvSpPr/>
            <p:nvPr/>
          </p:nvSpPr>
          <p:spPr>
            <a:xfrm>
              <a:off x="9082677" y="1602166"/>
              <a:ext cx="474469" cy="1480395"/>
            </a:xfrm>
            <a:prstGeom prst="actionButtonBlank">
              <a:avLst/>
            </a:prstGeom>
            <a:solidFill>
              <a:schemeClr val="accent1">
                <a:alpha val="3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5" name="Group 34"/>
          <p:cNvGrpSpPr/>
          <p:nvPr/>
        </p:nvGrpSpPr>
        <p:grpSpPr>
          <a:xfrm>
            <a:off x="8573600" y="117508"/>
            <a:ext cx="474469" cy="1465459"/>
            <a:chOff x="9861818" y="361718"/>
            <a:chExt cx="474469" cy="1465459"/>
          </a:xfrm>
        </p:grpSpPr>
        <p:sp>
          <p:nvSpPr>
            <p:cNvPr id="36" name="TextBox 35"/>
            <p:cNvSpPr txBox="1"/>
            <p:nvPr/>
          </p:nvSpPr>
          <p:spPr>
            <a:xfrm>
              <a:off x="9868220" y="361718"/>
              <a:ext cx="461665" cy="1465459"/>
            </a:xfrm>
            <a:prstGeom prst="rect">
              <a:avLst/>
            </a:prstGeom>
            <a:noFill/>
          </p:spPr>
          <p:txBody>
            <a:bodyPr vert="vert" wrap="square" rtlCol="0">
              <a:spAutoFit/>
            </a:bodyPr>
            <a:lstStyle/>
            <a:p>
              <a:pPr algn="ctr"/>
              <a:r>
                <a:rPr lang="en-US" b="1" dirty="0">
                  <a:solidFill>
                    <a:schemeClr val="tx2">
                      <a:lumMod val="40000"/>
                      <a:lumOff val="60000"/>
                    </a:schemeClr>
                  </a:solidFill>
                </a:rPr>
                <a:t>RSI</a:t>
              </a:r>
            </a:p>
          </p:txBody>
        </p:sp>
        <p:sp>
          <p:nvSpPr>
            <p:cNvPr id="37" name="Action Button: Custom 36">
              <a:hlinkClick r:id="rId4" action="ppaction://hlinksldjump" highlightClick="1"/>
            </p:cNvPr>
            <p:cNvSpPr/>
            <p:nvPr/>
          </p:nvSpPr>
          <p:spPr>
            <a:xfrm>
              <a:off x="9861818" y="361718"/>
              <a:ext cx="474469" cy="1465459"/>
            </a:xfrm>
            <a:prstGeom prst="actionButtonBlank">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8" name="Action Button: Home 37">
            <a:hlinkClick r:id="rId5" action="ppaction://hlinksldjump" highlightClick="1"/>
          </p:cNvPr>
          <p:cNvSpPr/>
          <p:nvPr/>
        </p:nvSpPr>
        <p:spPr>
          <a:xfrm>
            <a:off x="8573600" y="6577958"/>
            <a:ext cx="474469" cy="223308"/>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9" name="Group 38"/>
          <p:cNvGrpSpPr/>
          <p:nvPr/>
        </p:nvGrpSpPr>
        <p:grpSpPr>
          <a:xfrm>
            <a:off x="8573600" y="4906070"/>
            <a:ext cx="474469" cy="1465459"/>
            <a:chOff x="6990141" y="3634136"/>
            <a:chExt cx="474469" cy="1465459"/>
          </a:xfrm>
        </p:grpSpPr>
        <p:sp>
          <p:nvSpPr>
            <p:cNvPr id="40" name="TextBox 39"/>
            <p:cNvSpPr txBox="1"/>
            <p:nvPr/>
          </p:nvSpPr>
          <p:spPr>
            <a:xfrm>
              <a:off x="6996543" y="3634136"/>
              <a:ext cx="461665" cy="1465459"/>
            </a:xfrm>
            <a:prstGeom prst="rect">
              <a:avLst/>
            </a:prstGeom>
            <a:noFill/>
          </p:spPr>
          <p:txBody>
            <a:bodyPr vert="vert" wrap="square" rtlCol="0">
              <a:spAutoFit/>
            </a:bodyPr>
            <a:lstStyle/>
            <a:p>
              <a:pPr algn="ctr"/>
              <a:r>
                <a:rPr lang="en-US" b="1" dirty="0">
                  <a:solidFill>
                    <a:srgbClr val="8EB4E3"/>
                  </a:solidFill>
                </a:rPr>
                <a:t>Anticipation</a:t>
              </a:r>
            </a:p>
          </p:txBody>
        </p:sp>
        <p:sp>
          <p:nvSpPr>
            <p:cNvPr id="41" name="Action Button: Custom 40">
              <a:hlinkClick r:id="rId6" action="ppaction://hlinksldjump" highlightClick="1"/>
            </p:cNvPr>
            <p:cNvSpPr/>
            <p:nvPr/>
          </p:nvSpPr>
          <p:spPr>
            <a:xfrm>
              <a:off x="6990141" y="3634136"/>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8573600" y="3296101"/>
            <a:ext cx="474469" cy="1495413"/>
            <a:chOff x="9495788" y="3268203"/>
            <a:chExt cx="474469" cy="1495413"/>
          </a:xfrm>
        </p:grpSpPr>
        <p:sp>
          <p:nvSpPr>
            <p:cNvPr id="43" name="TextBox 42"/>
            <p:cNvSpPr txBox="1"/>
            <p:nvPr/>
          </p:nvSpPr>
          <p:spPr>
            <a:xfrm>
              <a:off x="9502190" y="3268203"/>
              <a:ext cx="461665" cy="1495413"/>
            </a:xfrm>
            <a:prstGeom prst="rect">
              <a:avLst/>
            </a:prstGeom>
            <a:noFill/>
          </p:spPr>
          <p:txBody>
            <a:bodyPr vert="vert" wrap="square" rtlCol="0">
              <a:spAutoFit/>
            </a:bodyPr>
            <a:lstStyle/>
            <a:p>
              <a:pPr algn="ctr"/>
              <a:r>
                <a:rPr lang="en-US" b="1" dirty="0">
                  <a:solidFill>
                    <a:srgbClr val="8EB4E3"/>
                  </a:solidFill>
                </a:rPr>
                <a:t>CICV</a:t>
              </a:r>
            </a:p>
          </p:txBody>
        </p:sp>
        <p:sp>
          <p:nvSpPr>
            <p:cNvPr id="44" name="Action Button: Custom 43">
              <a:hlinkClick r:id="rId7" action="ppaction://hlinksldjump" highlightClick="1"/>
            </p:cNvPr>
            <p:cNvSpPr/>
            <p:nvPr/>
          </p:nvSpPr>
          <p:spPr>
            <a:xfrm>
              <a:off x="9495788" y="3283180"/>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5" name="Action Button: Forward or Next 44">
            <a:hlinkClick r:id="" action="ppaction://hlinkshowjump?jump=nextslide" highlightClick="1"/>
          </p:cNvPr>
          <p:cNvSpPr/>
          <p:nvPr/>
        </p:nvSpPr>
        <p:spPr>
          <a:xfrm>
            <a:off x="7382184" y="5838250"/>
            <a:ext cx="847416" cy="83740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Action Button: Information 3">
            <a:hlinkClick r:id="" action="ppaction://noaction" highlightClick="1"/>
          </p:cNvPr>
          <p:cNvSpPr/>
          <p:nvPr/>
        </p:nvSpPr>
        <p:spPr>
          <a:xfrm>
            <a:off x="6164974" y="4906070"/>
            <a:ext cx="399582" cy="385261"/>
          </a:xfrm>
          <a:prstGeom prst="actionButtonInformati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Action Button: Forward or Next 4">
            <a:hlinkClick r:id="" action="ppaction://noaction" highlightClick="1"/>
          </p:cNvPr>
          <p:cNvSpPr/>
          <p:nvPr/>
        </p:nvSpPr>
        <p:spPr>
          <a:xfrm>
            <a:off x="2454574" y="2007041"/>
            <a:ext cx="399582" cy="385261"/>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Action Button: Back or Previous 5">
            <a:hlinkClick r:id="" action="ppaction://noaction" highlightClick="1"/>
          </p:cNvPr>
          <p:cNvSpPr/>
          <p:nvPr/>
        </p:nvSpPr>
        <p:spPr>
          <a:xfrm>
            <a:off x="3111029" y="2007041"/>
            <a:ext cx="399582" cy="385261"/>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Action Button: Home 6">
            <a:hlinkClick r:id="" action="ppaction://noaction" highlightClick="1"/>
          </p:cNvPr>
          <p:cNvSpPr/>
          <p:nvPr/>
        </p:nvSpPr>
        <p:spPr>
          <a:xfrm>
            <a:off x="4081442" y="2007041"/>
            <a:ext cx="399582" cy="385261"/>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13026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Preparing for a difficult intubation</a:t>
            </a:r>
          </a:p>
        </p:txBody>
      </p:sp>
      <p:sp>
        <p:nvSpPr>
          <p:cNvPr id="3" name="Content Placeholder 2"/>
          <p:cNvSpPr>
            <a:spLocks noGrp="1"/>
          </p:cNvSpPr>
          <p:nvPr>
            <p:ph idx="1"/>
          </p:nvPr>
        </p:nvSpPr>
        <p:spPr/>
        <p:txBody>
          <a:bodyPr>
            <a:normAutofit/>
          </a:bodyPr>
          <a:lstStyle/>
          <a:p>
            <a:r>
              <a:rPr lang="en-US" dirty="0"/>
              <a:t>The next slide show the DAS flowchart for intubation in critical ill patients</a:t>
            </a:r>
          </a:p>
          <a:p>
            <a:r>
              <a:rPr lang="en-US" dirty="0"/>
              <a:t>This is subsequently explained in detail</a:t>
            </a:r>
          </a:p>
          <a:p>
            <a:endParaRPr lang="en-US" dirty="0"/>
          </a:p>
          <a:p>
            <a:r>
              <a:rPr lang="en-US" dirty="0"/>
              <a:t>The DAS guidelines are extremely useful when constructing the Plans A-D for the intubation of a critically ill patient</a:t>
            </a:r>
          </a:p>
        </p:txBody>
      </p:sp>
      <p:grpSp>
        <p:nvGrpSpPr>
          <p:cNvPr id="13" name="Group 12"/>
          <p:cNvGrpSpPr/>
          <p:nvPr/>
        </p:nvGrpSpPr>
        <p:grpSpPr>
          <a:xfrm>
            <a:off x="8573600" y="1639411"/>
            <a:ext cx="474469" cy="1658359"/>
            <a:chOff x="9082677" y="1513184"/>
            <a:chExt cx="474469" cy="1658359"/>
          </a:xfrm>
        </p:grpSpPr>
        <p:sp>
          <p:nvSpPr>
            <p:cNvPr id="14" name="TextBox 13">
              <a:hlinkClick r:id="rId2" action="ppaction://hlinksldjump"/>
            </p:cNvPr>
            <p:cNvSpPr txBox="1"/>
            <p:nvPr/>
          </p:nvSpPr>
          <p:spPr>
            <a:xfrm>
              <a:off x="9089079" y="1513184"/>
              <a:ext cx="461665" cy="1658359"/>
            </a:xfrm>
            <a:prstGeom prst="rect">
              <a:avLst/>
            </a:prstGeom>
            <a:noFill/>
          </p:spPr>
          <p:txBody>
            <a:bodyPr vert="vert" wrap="square" rtlCol="0">
              <a:spAutoFit/>
            </a:bodyPr>
            <a:lstStyle/>
            <a:p>
              <a:pPr algn="ctr"/>
              <a:r>
                <a:rPr lang="en-US" b="1" dirty="0">
                  <a:solidFill>
                    <a:srgbClr val="FF0000"/>
                  </a:solidFill>
                </a:rPr>
                <a:t>Difficult airway</a:t>
              </a:r>
            </a:p>
          </p:txBody>
        </p:sp>
        <p:sp>
          <p:nvSpPr>
            <p:cNvPr id="15" name="Action Button: Custom 14">
              <a:hlinkClick r:id="rId3" action="ppaction://hlinksldjump" highlightClick="1"/>
            </p:cNvPr>
            <p:cNvSpPr/>
            <p:nvPr/>
          </p:nvSpPr>
          <p:spPr>
            <a:xfrm>
              <a:off x="9082677" y="1602166"/>
              <a:ext cx="474469" cy="1480395"/>
            </a:xfrm>
            <a:prstGeom prst="actionButtonBlank">
              <a:avLst/>
            </a:prstGeom>
            <a:solidFill>
              <a:schemeClr val="accent1">
                <a:alpha val="3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6" name="Group 15"/>
          <p:cNvGrpSpPr/>
          <p:nvPr/>
        </p:nvGrpSpPr>
        <p:grpSpPr>
          <a:xfrm>
            <a:off x="8573600" y="117508"/>
            <a:ext cx="474469" cy="1465459"/>
            <a:chOff x="9861818" y="361718"/>
            <a:chExt cx="474469" cy="1465459"/>
          </a:xfrm>
        </p:grpSpPr>
        <p:sp>
          <p:nvSpPr>
            <p:cNvPr id="17" name="TextBox 16"/>
            <p:cNvSpPr txBox="1"/>
            <p:nvPr/>
          </p:nvSpPr>
          <p:spPr>
            <a:xfrm>
              <a:off x="9868220" y="361718"/>
              <a:ext cx="461665" cy="1465459"/>
            </a:xfrm>
            <a:prstGeom prst="rect">
              <a:avLst/>
            </a:prstGeom>
            <a:noFill/>
          </p:spPr>
          <p:txBody>
            <a:bodyPr vert="vert" wrap="square" rtlCol="0">
              <a:spAutoFit/>
            </a:bodyPr>
            <a:lstStyle/>
            <a:p>
              <a:pPr algn="ctr"/>
              <a:r>
                <a:rPr lang="en-US" b="1" dirty="0">
                  <a:solidFill>
                    <a:schemeClr val="tx2">
                      <a:lumMod val="40000"/>
                      <a:lumOff val="60000"/>
                    </a:schemeClr>
                  </a:solidFill>
                </a:rPr>
                <a:t>RSI</a:t>
              </a:r>
            </a:p>
          </p:txBody>
        </p:sp>
        <p:sp>
          <p:nvSpPr>
            <p:cNvPr id="18" name="Action Button: Custom 17">
              <a:hlinkClick r:id="rId4" action="ppaction://hlinksldjump" highlightClick="1"/>
            </p:cNvPr>
            <p:cNvSpPr/>
            <p:nvPr/>
          </p:nvSpPr>
          <p:spPr>
            <a:xfrm>
              <a:off x="9861818" y="361718"/>
              <a:ext cx="474469" cy="1465459"/>
            </a:xfrm>
            <a:prstGeom prst="actionButtonBlank">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9" name="Action Button: Home 18">
            <a:hlinkClick r:id="rId5" action="ppaction://hlinksldjump" highlightClick="1"/>
          </p:cNvPr>
          <p:cNvSpPr/>
          <p:nvPr/>
        </p:nvSpPr>
        <p:spPr>
          <a:xfrm>
            <a:off x="8573600" y="6577958"/>
            <a:ext cx="474469" cy="223308"/>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up 19"/>
          <p:cNvGrpSpPr/>
          <p:nvPr/>
        </p:nvGrpSpPr>
        <p:grpSpPr>
          <a:xfrm>
            <a:off x="8573600" y="4906070"/>
            <a:ext cx="474469" cy="1465459"/>
            <a:chOff x="6990141" y="3634136"/>
            <a:chExt cx="474469" cy="1465459"/>
          </a:xfrm>
        </p:grpSpPr>
        <p:sp>
          <p:nvSpPr>
            <p:cNvPr id="21" name="TextBox 20"/>
            <p:cNvSpPr txBox="1"/>
            <p:nvPr/>
          </p:nvSpPr>
          <p:spPr>
            <a:xfrm>
              <a:off x="6996543" y="3634136"/>
              <a:ext cx="461665" cy="1465459"/>
            </a:xfrm>
            <a:prstGeom prst="rect">
              <a:avLst/>
            </a:prstGeom>
            <a:noFill/>
          </p:spPr>
          <p:txBody>
            <a:bodyPr vert="vert" wrap="square" rtlCol="0">
              <a:spAutoFit/>
            </a:bodyPr>
            <a:lstStyle/>
            <a:p>
              <a:pPr algn="ctr"/>
              <a:r>
                <a:rPr lang="en-US" b="1" dirty="0">
                  <a:solidFill>
                    <a:srgbClr val="8EB4E3"/>
                  </a:solidFill>
                </a:rPr>
                <a:t>Anticipation</a:t>
              </a:r>
            </a:p>
          </p:txBody>
        </p:sp>
        <p:sp>
          <p:nvSpPr>
            <p:cNvPr id="22" name="Action Button: Custom 21">
              <a:hlinkClick r:id="rId6" action="ppaction://hlinksldjump" highlightClick="1"/>
            </p:cNvPr>
            <p:cNvSpPr/>
            <p:nvPr/>
          </p:nvSpPr>
          <p:spPr>
            <a:xfrm>
              <a:off x="6990141" y="3634136"/>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8573600" y="3296101"/>
            <a:ext cx="474469" cy="1495413"/>
            <a:chOff x="9495788" y="3268203"/>
            <a:chExt cx="474469" cy="1495413"/>
          </a:xfrm>
        </p:grpSpPr>
        <p:sp>
          <p:nvSpPr>
            <p:cNvPr id="24" name="TextBox 23"/>
            <p:cNvSpPr txBox="1"/>
            <p:nvPr/>
          </p:nvSpPr>
          <p:spPr>
            <a:xfrm>
              <a:off x="9502190" y="3268203"/>
              <a:ext cx="461665" cy="1495413"/>
            </a:xfrm>
            <a:prstGeom prst="rect">
              <a:avLst/>
            </a:prstGeom>
            <a:noFill/>
          </p:spPr>
          <p:txBody>
            <a:bodyPr vert="vert" wrap="square" rtlCol="0">
              <a:spAutoFit/>
            </a:bodyPr>
            <a:lstStyle/>
            <a:p>
              <a:pPr algn="ctr"/>
              <a:r>
                <a:rPr lang="en-US" b="1" dirty="0">
                  <a:solidFill>
                    <a:srgbClr val="8EB4E3"/>
                  </a:solidFill>
                </a:rPr>
                <a:t>CICV</a:t>
              </a:r>
            </a:p>
          </p:txBody>
        </p:sp>
        <p:sp>
          <p:nvSpPr>
            <p:cNvPr id="25" name="Action Button: Custom 24">
              <a:hlinkClick r:id="rId7" action="ppaction://hlinksldjump" highlightClick="1"/>
            </p:cNvPr>
            <p:cNvSpPr/>
            <p:nvPr/>
          </p:nvSpPr>
          <p:spPr>
            <a:xfrm>
              <a:off x="9495788" y="3283180"/>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6" name="Action Button: Forward or Next 25">
            <a:hlinkClick r:id="" action="ppaction://hlinkshowjump?jump=nextslide" highlightClick="1"/>
          </p:cNvPr>
          <p:cNvSpPr/>
          <p:nvPr/>
        </p:nvSpPr>
        <p:spPr>
          <a:xfrm>
            <a:off x="7382184" y="5838250"/>
            <a:ext cx="847416" cy="83740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itle 1"/>
          <p:cNvSpPr txBox="1">
            <a:spLocks/>
          </p:cNvSpPr>
          <p:nvPr/>
        </p:nvSpPr>
        <p:spPr>
          <a:xfrm>
            <a:off x="4525468" y="881125"/>
            <a:ext cx="3704132" cy="536513"/>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2400" dirty="0"/>
              <a:t>Algorithms</a:t>
            </a:r>
          </a:p>
        </p:txBody>
      </p:sp>
    </p:spTree>
    <p:extLst>
      <p:ext uri="{BB962C8B-B14F-4D97-AF65-F5344CB8AC3E}">
        <p14:creationId xmlns:p14="http://schemas.microsoft.com/office/powerpoint/2010/main" val="21378188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8573600" y="1639411"/>
            <a:ext cx="474469" cy="1658359"/>
            <a:chOff x="9082677" y="1513184"/>
            <a:chExt cx="474469" cy="1658359"/>
          </a:xfrm>
        </p:grpSpPr>
        <p:sp>
          <p:nvSpPr>
            <p:cNvPr id="14" name="TextBox 13">
              <a:hlinkClick r:id="rId2" action="ppaction://hlinksldjump"/>
            </p:cNvPr>
            <p:cNvSpPr txBox="1"/>
            <p:nvPr/>
          </p:nvSpPr>
          <p:spPr>
            <a:xfrm>
              <a:off x="9089079" y="1513184"/>
              <a:ext cx="461665" cy="1658359"/>
            </a:xfrm>
            <a:prstGeom prst="rect">
              <a:avLst/>
            </a:prstGeom>
            <a:noFill/>
          </p:spPr>
          <p:txBody>
            <a:bodyPr vert="vert" wrap="square" rtlCol="0">
              <a:spAutoFit/>
            </a:bodyPr>
            <a:lstStyle/>
            <a:p>
              <a:pPr algn="ctr"/>
              <a:r>
                <a:rPr lang="en-US" b="1" dirty="0">
                  <a:solidFill>
                    <a:srgbClr val="FF0000"/>
                  </a:solidFill>
                </a:rPr>
                <a:t>Difficult airway</a:t>
              </a:r>
            </a:p>
          </p:txBody>
        </p:sp>
        <p:sp>
          <p:nvSpPr>
            <p:cNvPr id="15" name="Action Button: Custom 14">
              <a:hlinkClick r:id="rId3" action="ppaction://hlinksldjump" highlightClick="1"/>
            </p:cNvPr>
            <p:cNvSpPr/>
            <p:nvPr/>
          </p:nvSpPr>
          <p:spPr>
            <a:xfrm>
              <a:off x="9082677" y="1602166"/>
              <a:ext cx="474469" cy="1480395"/>
            </a:xfrm>
            <a:prstGeom prst="actionButtonBlank">
              <a:avLst/>
            </a:prstGeom>
            <a:solidFill>
              <a:schemeClr val="accent1">
                <a:alpha val="3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6" name="Group 15"/>
          <p:cNvGrpSpPr/>
          <p:nvPr/>
        </p:nvGrpSpPr>
        <p:grpSpPr>
          <a:xfrm>
            <a:off x="8573600" y="117508"/>
            <a:ext cx="474469" cy="1465459"/>
            <a:chOff x="9861818" y="361718"/>
            <a:chExt cx="474469" cy="1465459"/>
          </a:xfrm>
        </p:grpSpPr>
        <p:sp>
          <p:nvSpPr>
            <p:cNvPr id="17" name="TextBox 16"/>
            <p:cNvSpPr txBox="1"/>
            <p:nvPr/>
          </p:nvSpPr>
          <p:spPr>
            <a:xfrm>
              <a:off x="9868220" y="361718"/>
              <a:ext cx="461665" cy="1465459"/>
            </a:xfrm>
            <a:prstGeom prst="rect">
              <a:avLst/>
            </a:prstGeom>
            <a:noFill/>
          </p:spPr>
          <p:txBody>
            <a:bodyPr vert="vert" wrap="square" rtlCol="0">
              <a:spAutoFit/>
            </a:bodyPr>
            <a:lstStyle/>
            <a:p>
              <a:pPr algn="ctr"/>
              <a:r>
                <a:rPr lang="en-US" b="1" dirty="0">
                  <a:solidFill>
                    <a:schemeClr val="tx2">
                      <a:lumMod val="40000"/>
                      <a:lumOff val="60000"/>
                    </a:schemeClr>
                  </a:solidFill>
                </a:rPr>
                <a:t>RSI</a:t>
              </a:r>
            </a:p>
          </p:txBody>
        </p:sp>
        <p:sp>
          <p:nvSpPr>
            <p:cNvPr id="18" name="Action Button: Custom 17">
              <a:hlinkClick r:id="rId4" action="ppaction://hlinksldjump" highlightClick="1"/>
            </p:cNvPr>
            <p:cNvSpPr/>
            <p:nvPr/>
          </p:nvSpPr>
          <p:spPr>
            <a:xfrm>
              <a:off x="9861818" y="361718"/>
              <a:ext cx="474469" cy="1465459"/>
            </a:xfrm>
            <a:prstGeom prst="actionButtonBlank">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9" name="Action Button: Home 18">
            <a:hlinkClick r:id="rId5" action="ppaction://hlinksldjump" highlightClick="1"/>
          </p:cNvPr>
          <p:cNvSpPr/>
          <p:nvPr/>
        </p:nvSpPr>
        <p:spPr>
          <a:xfrm>
            <a:off x="8573600" y="6577958"/>
            <a:ext cx="474469" cy="223308"/>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up 19"/>
          <p:cNvGrpSpPr/>
          <p:nvPr/>
        </p:nvGrpSpPr>
        <p:grpSpPr>
          <a:xfrm>
            <a:off x="8573600" y="4906070"/>
            <a:ext cx="474469" cy="1465459"/>
            <a:chOff x="6990141" y="3634136"/>
            <a:chExt cx="474469" cy="1465459"/>
          </a:xfrm>
        </p:grpSpPr>
        <p:sp>
          <p:nvSpPr>
            <p:cNvPr id="21" name="TextBox 20"/>
            <p:cNvSpPr txBox="1"/>
            <p:nvPr/>
          </p:nvSpPr>
          <p:spPr>
            <a:xfrm>
              <a:off x="6996543" y="3634136"/>
              <a:ext cx="461665" cy="1465459"/>
            </a:xfrm>
            <a:prstGeom prst="rect">
              <a:avLst/>
            </a:prstGeom>
            <a:noFill/>
          </p:spPr>
          <p:txBody>
            <a:bodyPr vert="vert" wrap="square" rtlCol="0">
              <a:spAutoFit/>
            </a:bodyPr>
            <a:lstStyle/>
            <a:p>
              <a:pPr algn="ctr"/>
              <a:r>
                <a:rPr lang="en-US" b="1" dirty="0">
                  <a:solidFill>
                    <a:srgbClr val="8EB4E3"/>
                  </a:solidFill>
                </a:rPr>
                <a:t>Anticipation</a:t>
              </a:r>
            </a:p>
          </p:txBody>
        </p:sp>
        <p:sp>
          <p:nvSpPr>
            <p:cNvPr id="22" name="Action Button: Custom 21">
              <a:hlinkClick r:id="rId6" action="ppaction://hlinksldjump" highlightClick="1"/>
            </p:cNvPr>
            <p:cNvSpPr/>
            <p:nvPr/>
          </p:nvSpPr>
          <p:spPr>
            <a:xfrm>
              <a:off x="6990141" y="3634136"/>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8573600" y="3296101"/>
            <a:ext cx="474469" cy="1495413"/>
            <a:chOff x="9495788" y="3268203"/>
            <a:chExt cx="474469" cy="1495413"/>
          </a:xfrm>
        </p:grpSpPr>
        <p:sp>
          <p:nvSpPr>
            <p:cNvPr id="24" name="TextBox 23"/>
            <p:cNvSpPr txBox="1"/>
            <p:nvPr/>
          </p:nvSpPr>
          <p:spPr>
            <a:xfrm>
              <a:off x="9502190" y="3268203"/>
              <a:ext cx="461665" cy="1495413"/>
            </a:xfrm>
            <a:prstGeom prst="rect">
              <a:avLst/>
            </a:prstGeom>
            <a:noFill/>
          </p:spPr>
          <p:txBody>
            <a:bodyPr vert="vert" wrap="square" rtlCol="0">
              <a:spAutoFit/>
            </a:bodyPr>
            <a:lstStyle/>
            <a:p>
              <a:pPr algn="ctr"/>
              <a:r>
                <a:rPr lang="en-US" b="1" dirty="0">
                  <a:solidFill>
                    <a:srgbClr val="8EB4E3"/>
                  </a:solidFill>
                </a:rPr>
                <a:t>CICV</a:t>
              </a:r>
            </a:p>
          </p:txBody>
        </p:sp>
        <p:sp>
          <p:nvSpPr>
            <p:cNvPr id="25" name="Action Button: Custom 24">
              <a:hlinkClick r:id="rId7" action="ppaction://hlinksldjump" highlightClick="1"/>
            </p:cNvPr>
            <p:cNvSpPr/>
            <p:nvPr/>
          </p:nvSpPr>
          <p:spPr>
            <a:xfrm>
              <a:off x="9495788" y="3283180"/>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 name="Content Placeholder 3"/>
          <p:cNvSpPr>
            <a:spLocks noGrp="1"/>
          </p:cNvSpPr>
          <p:nvPr>
            <p:ph idx="1"/>
          </p:nvPr>
        </p:nvSpPr>
        <p:spPr>
          <a:xfrm>
            <a:off x="132644" y="259643"/>
            <a:ext cx="3925065" cy="6318315"/>
          </a:xfrm>
        </p:spPr>
        <p:txBody>
          <a:bodyPr/>
          <a:lstStyle/>
          <a:p>
            <a:r>
              <a:rPr lang="en-US" dirty="0"/>
              <a:t>The DAS algorithm for intubation of critically ill adults is shown here</a:t>
            </a:r>
          </a:p>
          <a:p>
            <a:r>
              <a:rPr lang="en-US" dirty="0"/>
              <a:t>Plans A and B are concerned with securing the airway, but failure to oxygenate means you should move to Plan C</a:t>
            </a:r>
          </a:p>
          <a:p>
            <a:r>
              <a:rPr lang="en-US" dirty="0"/>
              <a:t>Plan C suggests waking the patient </a:t>
            </a:r>
            <a:r>
              <a:rPr lang="en-US" i="1" dirty="0"/>
              <a:t>if you are able to oxygenate</a:t>
            </a:r>
            <a:r>
              <a:rPr lang="en-US" dirty="0"/>
              <a:t>, however this may not be an option for a critically ill patient</a:t>
            </a:r>
          </a:p>
          <a:p>
            <a:r>
              <a:rPr lang="en-US" dirty="0"/>
              <a:t>Plan D involves rescue strategies in the event of a can’t intubate, can’t ventilate situation</a:t>
            </a:r>
          </a:p>
        </p:txBody>
      </p:sp>
      <p:sp>
        <p:nvSpPr>
          <p:cNvPr id="26" name="Action Button: Forward or Next 25">
            <a:hlinkClick r:id="" action="ppaction://hlinkshowjump?jump=nextslide" highlightClick="1"/>
          </p:cNvPr>
          <p:cNvSpPr/>
          <p:nvPr/>
        </p:nvSpPr>
        <p:spPr>
          <a:xfrm>
            <a:off x="7382184" y="5838250"/>
            <a:ext cx="847416" cy="83740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DAS flowchart.png"/>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4057710" y="59632"/>
            <a:ext cx="4029004" cy="5720741"/>
          </a:xfrm>
          <a:prstGeom prst="rect">
            <a:avLst/>
          </a:prstGeom>
        </p:spPr>
      </p:pic>
    </p:spTree>
    <p:extLst>
      <p:ext uri="{BB962C8B-B14F-4D97-AF65-F5344CB8AC3E}">
        <p14:creationId xmlns:p14="http://schemas.microsoft.com/office/powerpoint/2010/main" val="45696297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8573600" y="1639411"/>
            <a:ext cx="474469" cy="1658359"/>
            <a:chOff x="9082677" y="1513184"/>
            <a:chExt cx="474469" cy="1658359"/>
          </a:xfrm>
        </p:grpSpPr>
        <p:sp>
          <p:nvSpPr>
            <p:cNvPr id="14" name="TextBox 13">
              <a:hlinkClick r:id="rId2" action="ppaction://hlinksldjump"/>
            </p:cNvPr>
            <p:cNvSpPr txBox="1"/>
            <p:nvPr/>
          </p:nvSpPr>
          <p:spPr>
            <a:xfrm>
              <a:off x="9089079" y="1513184"/>
              <a:ext cx="461665" cy="1658359"/>
            </a:xfrm>
            <a:prstGeom prst="rect">
              <a:avLst/>
            </a:prstGeom>
            <a:noFill/>
          </p:spPr>
          <p:txBody>
            <a:bodyPr vert="vert" wrap="square" rtlCol="0">
              <a:spAutoFit/>
            </a:bodyPr>
            <a:lstStyle/>
            <a:p>
              <a:pPr algn="ctr"/>
              <a:r>
                <a:rPr lang="en-US" b="1" dirty="0">
                  <a:solidFill>
                    <a:srgbClr val="FF0000"/>
                  </a:solidFill>
                </a:rPr>
                <a:t>Difficult airway</a:t>
              </a:r>
            </a:p>
          </p:txBody>
        </p:sp>
        <p:sp>
          <p:nvSpPr>
            <p:cNvPr id="15" name="Action Button: Custom 14">
              <a:hlinkClick r:id="rId3" action="ppaction://hlinksldjump" highlightClick="1"/>
            </p:cNvPr>
            <p:cNvSpPr/>
            <p:nvPr/>
          </p:nvSpPr>
          <p:spPr>
            <a:xfrm>
              <a:off x="9082677" y="1602166"/>
              <a:ext cx="474469" cy="1480395"/>
            </a:xfrm>
            <a:prstGeom prst="actionButtonBlank">
              <a:avLst/>
            </a:prstGeom>
            <a:solidFill>
              <a:schemeClr val="accent1">
                <a:alpha val="3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6" name="Group 15"/>
          <p:cNvGrpSpPr/>
          <p:nvPr/>
        </p:nvGrpSpPr>
        <p:grpSpPr>
          <a:xfrm>
            <a:off x="8573600" y="117508"/>
            <a:ext cx="474469" cy="1465459"/>
            <a:chOff x="9861818" y="361718"/>
            <a:chExt cx="474469" cy="1465459"/>
          </a:xfrm>
        </p:grpSpPr>
        <p:sp>
          <p:nvSpPr>
            <p:cNvPr id="17" name="TextBox 16"/>
            <p:cNvSpPr txBox="1"/>
            <p:nvPr/>
          </p:nvSpPr>
          <p:spPr>
            <a:xfrm>
              <a:off x="9868220" y="361718"/>
              <a:ext cx="461665" cy="1465459"/>
            </a:xfrm>
            <a:prstGeom prst="rect">
              <a:avLst/>
            </a:prstGeom>
            <a:noFill/>
          </p:spPr>
          <p:txBody>
            <a:bodyPr vert="vert" wrap="square" rtlCol="0">
              <a:spAutoFit/>
            </a:bodyPr>
            <a:lstStyle/>
            <a:p>
              <a:pPr algn="ctr"/>
              <a:r>
                <a:rPr lang="en-US" b="1" dirty="0">
                  <a:solidFill>
                    <a:schemeClr val="tx2">
                      <a:lumMod val="40000"/>
                      <a:lumOff val="60000"/>
                    </a:schemeClr>
                  </a:solidFill>
                </a:rPr>
                <a:t>RSI</a:t>
              </a:r>
            </a:p>
          </p:txBody>
        </p:sp>
        <p:sp>
          <p:nvSpPr>
            <p:cNvPr id="18" name="Action Button: Custom 17">
              <a:hlinkClick r:id="rId4" action="ppaction://hlinksldjump" highlightClick="1"/>
            </p:cNvPr>
            <p:cNvSpPr/>
            <p:nvPr/>
          </p:nvSpPr>
          <p:spPr>
            <a:xfrm>
              <a:off x="9861818" y="361718"/>
              <a:ext cx="474469" cy="1465459"/>
            </a:xfrm>
            <a:prstGeom prst="actionButtonBlank">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9" name="Action Button: Home 18">
            <a:hlinkClick r:id="rId5" action="ppaction://hlinksldjump" highlightClick="1"/>
          </p:cNvPr>
          <p:cNvSpPr/>
          <p:nvPr/>
        </p:nvSpPr>
        <p:spPr>
          <a:xfrm>
            <a:off x="8573600" y="6577958"/>
            <a:ext cx="474469" cy="223308"/>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up 19"/>
          <p:cNvGrpSpPr/>
          <p:nvPr/>
        </p:nvGrpSpPr>
        <p:grpSpPr>
          <a:xfrm>
            <a:off x="8573600" y="4906070"/>
            <a:ext cx="474469" cy="1465459"/>
            <a:chOff x="6990141" y="3634136"/>
            <a:chExt cx="474469" cy="1465459"/>
          </a:xfrm>
        </p:grpSpPr>
        <p:sp>
          <p:nvSpPr>
            <p:cNvPr id="21" name="TextBox 20"/>
            <p:cNvSpPr txBox="1"/>
            <p:nvPr/>
          </p:nvSpPr>
          <p:spPr>
            <a:xfrm>
              <a:off x="6996543" y="3634136"/>
              <a:ext cx="461665" cy="1465459"/>
            </a:xfrm>
            <a:prstGeom prst="rect">
              <a:avLst/>
            </a:prstGeom>
            <a:noFill/>
          </p:spPr>
          <p:txBody>
            <a:bodyPr vert="vert" wrap="square" rtlCol="0">
              <a:spAutoFit/>
            </a:bodyPr>
            <a:lstStyle/>
            <a:p>
              <a:pPr algn="ctr"/>
              <a:r>
                <a:rPr lang="en-US" b="1" dirty="0">
                  <a:solidFill>
                    <a:srgbClr val="8EB4E3"/>
                  </a:solidFill>
                </a:rPr>
                <a:t>Anticipation</a:t>
              </a:r>
            </a:p>
          </p:txBody>
        </p:sp>
        <p:sp>
          <p:nvSpPr>
            <p:cNvPr id="22" name="Action Button: Custom 21">
              <a:hlinkClick r:id="rId6" action="ppaction://hlinksldjump" highlightClick="1"/>
            </p:cNvPr>
            <p:cNvSpPr/>
            <p:nvPr/>
          </p:nvSpPr>
          <p:spPr>
            <a:xfrm>
              <a:off x="6990141" y="3634136"/>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8573600" y="3296101"/>
            <a:ext cx="474469" cy="1495413"/>
            <a:chOff x="9495788" y="3268203"/>
            <a:chExt cx="474469" cy="1495413"/>
          </a:xfrm>
        </p:grpSpPr>
        <p:sp>
          <p:nvSpPr>
            <p:cNvPr id="24" name="TextBox 23"/>
            <p:cNvSpPr txBox="1"/>
            <p:nvPr/>
          </p:nvSpPr>
          <p:spPr>
            <a:xfrm>
              <a:off x="9502190" y="3268203"/>
              <a:ext cx="461665" cy="1495413"/>
            </a:xfrm>
            <a:prstGeom prst="rect">
              <a:avLst/>
            </a:prstGeom>
            <a:noFill/>
          </p:spPr>
          <p:txBody>
            <a:bodyPr vert="vert" wrap="square" rtlCol="0">
              <a:spAutoFit/>
            </a:bodyPr>
            <a:lstStyle/>
            <a:p>
              <a:pPr algn="ctr"/>
              <a:r>
                <a:rPr lang="en-US" b="1" dirty="0">
                  <a:solidFill>
                    <a:srgbClr val="8EB4E3"/>
                  </a:solidFill>
                </a:rPr>
                <a:t>CICV</a:t>
              </a:r>
            </a:p>
          </p:txBody>
        </p:sp>
        <p:sp>
          <p:nvSpPr>
            <p:cNvPr id="25" name="Action Button: Custom 24">
              <a:hlinkClick r:id="rId7" action="ppaction://hlinksldjump" highlightClick="1"/>
            </p:cNvPr>
            <p:cNvSpPr/>
            <p:nvPr/>
          </p:nvSpPr>
          <p:spPr>
            <a:xfrm>
              <a:off x="9495788" y="3283180"/>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7" name="Content Placeholder 3"/>
          <p:cNvSpPr txBox="1">
            <a:spLocks/>
          </p:cNvSpPr>
          <p:nvPr/>
        </p:nvSpPr>
        <p:spPr>
          <a:xfrm>
            <a:off x="0" y="51207"/>
            <a:ext cx="7944556" cy="2768156"/>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r>
              <a:rPr lang="en-US" dirty="0"/>
              <a:t>Plan A</a:t>
            </a:r>
          </a:p>
          <a:p>
            <a:pPr marL="114300" indent="0">
              <a:buNone/>
            </a:pPr>
            <a:endParaRPr lang="en-US" dirty="0"/>
          </a:p>
          <a:p>
            <a:r>
              <a:rPr lang="en-US" dirty="0"/>
              <a:t>Direct laryngoscopy</a:t>
            </a:r>
          </a:p>
          <a:p>
            <a:r>
              <a:rPr lang="en-US" dirty="0"/>
              <a:t>No more than 3 attempts at intubation should be made</a:t>
            </a:r>
          </a:p>
          <a:p>
            <a:r>
              <a:rPr lang="en-US" dirty="0"/>
              <a:t>If after 3 attempts intubation has failed – move to plan B/C</a:t>
            </a:r>
          </a:p>
        </p:txBody>
      </p:sp>
      <p:pic>
        <p:nvPicPr>
          <p:cNvPr id="3" name="Content Placeholder 2" descr="Plan A.png"/>
          <p:cNvPicPr>
            <a:picLocks noGrp="1" noChangeAspect="1"/>
          </p:cNvPicPr>
          <p:nvPr>
            <p:ph idx="1"/>
          </p:nvPr>
        </p:nvPicPr>
        <p:blipFill>
          <a:blip r:embed="rId8" cstate="email">
            <a:extLst>
              <a:ext uri="{28A0092B-C50C-407E-A947-70E740481C1C}">
                <a14:useLocalDpi xmlns:a14="http://schemas.microsoft.com/office/drawing/2010/main" val="0"/>
              </a:ext>
            </a:extLst>
          </a:blip>
          <a:srcRect t="-17045" b="-17045"/>
          <a:stretch>
            <a:fillRect/>
          </a:stretch>
        </p:blipFill>
        <p:spPr>
          <a:xfrm>
            <a:off x="217217" y="2191234"/>
            <a:ext cx="7686140" cy="4842268"/>
          </a:xfrm>
        </p:spPr>
      </p:pic>
      <p:sp>
        <p:nvSpPr>
          <p:cNvPr id="26" name="Action Button: Forward or Next 25">
            <a:hlinkClick r:id="" action="ppaction://hlinkshowjump?jump=nextslide" highlightClick="1"/>
          </p:cNvPr>
          <p:cNvSpPr/>
          <p:nvPr/>
        </p:nvSpPr>
        <p:spPr>
          <a:xfrm>
            <a:off x="7382184" y="5838250"/>
            <a:ext cx="847416" cy="83740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299042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8573600" y="1639411"/>
            <a:ext cx="474469" cy="1658359"/>
            <a:chOff x="9082677" y="1513184"/>
            <a:chExt cx="474469" cy="1658359"/>
          </a:xfrm>
        </p:grpSpPr>
        <p:sp>
          <p:nvSpPr>
            <p:cNvPr id="14" name="TextBox 13">
              <a:hlinkClick r:id="rId2" action="ppaction://hlinksldjump"/>
            </p:cNvPr>
            <p:cNvSpPr txBox="1"/>
            <p:nvPr/>
          </p:nvSpPr>
          <p:spPr>
            <a:xfrm>
              <a:off x="9089079" y="1513184"/>
              <a:ext cx="461665" cy="1658359"/>
            </a:xfrm>
            <a:prstGeom prst="rect">
              <a:avLst/>
            </a:prstGeom>
            <a:noFill/>
          </p:spPr>
          <p:txBody>
            <a:bodyPr vert="vert" wrap="square" rtlCol="0">
              <a:spAutoFit/>
            </a:bodyPr>
            <a:lstStyle/>
            <a:p>
              <a:pPr algn="ctr"/>
              <a:r>
                <a:rPr lang="en-US" b="1" dirty="0">
                  <a:solidFill>
                    <a:srgbClr val="FF0000"/>
                  </a:solidFill>
                </a:rPr>
                <a:t>Difficult airway</a:t>
              </a:r>
            </a:p>
          </p:txBody>
        </p:sp>
        <p:sp>
          <p:nvSpPr>
            <p:cNvPr id="15" name="Action Button: Custom 14">
              <a:hlinkClick r:id="rId3" action="ppaction://hlinksldjump" highlightClick="1"/>
            </p:cNvPr>
            <p:cNvSpPr/>
            <p:nvPr/>
          </p:nvSpPr>
          <p:spPr>
            <a:xfrm>
              <a:off x="9082677" y="1602166"/>
              <a:ext cx="474469" cy="1480395"/>
            </a:xfrm>
            <a:prstGeom prst="actionButtonBlank">
              <a:avLst/>
            </a:prstGeom>
            <a:solidFill>
              <a:schemeClr val="accent1">
                <a:alpha val="3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6" name="Group 15"/>
          <p:cNvGrpSpPr/>
          <p:nvPr/>
        </p:nvGrpSpPr>
        <p:grpSpPr>
          <a:xfrm>
            <a:off x="8573600" y="117508"/>
            <a:ext cx="474469" cy="1465459"/>
            <a:chOff x="9861818" y="361718"/>
            <a:chExt cx="474469" cy="1465459"/>
          </a:xfrm>
        </p:grpSpPr>
        <p:sp>
          <p:nvSpPr>
            <p:cNvPr id="17" name="TextBox 16"/>
            <p:cNvSpPr txBox="1"/>
            <p:nvPr/>
          </p:nvSpPr>
          <p:spPr>
            <a:xfrm>
              <a:off x="9868220" y="361718"/>
              <a:ext cx="461665" cy="1465459"/>
            </a:xfrm>
            <a:prstGeom prst="rect">
              <a:avLst/>
            </a:prstGeom>
            <a:noFill/>
          </p:spPr>
          <p:txBody>
            <a:bodyPr vert="vert" wrap="square" rtlCol="0">
              <a:spAutoFit/>
            </a:bodyPr>
            <a:lstStyle/>
            <a:p>
              <a:pPr algn="ctr"/>
              <a:r>
                <a:rPr lang="en-US" b="1" dirty="0">
                  <a:solidFill>
                    <a:schemeClr val="tx2">
                      <a:lumMod val="40000"/>
                      <a:lumOff val="60000"/>
                    </a:schemeClr>
                  </a:solidFill>
                </a:rPr>
                <a:t>RSI</a:t>
              </a:r>
            </a:p>
          </p:txBody>
        </p:sp>
        <p:sp>
          <p:nvSpPr>
            <p:cNvPr id="18" name="Action Button: Custom 17">
              <a:hlinkClick r:id="rId4" action="ppaction://hlinksldjump" highlightClick="1"/>
            </p:cNvPr>
            <p:cNvSpPr/>
            <p:nvPr/>
          </p:nvSpPr>
          <p:spPr>
            <a:xfrm>
              <a:off x="9861818" y="361718"/>
              <a:ext cx="474469" cy="1465459"/>
            </a:xfrm>
            <a:prstGeom prst="actionButtonBlank">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9" name="Action Button: Home 18">
            <a:hlinkClick r:id="rId5" action="ppaction://hlinksldjump" highlightClick="1"/>
          </p:cNvPr>
          <p:cNvSpPr/>
          <p:nvPr/>
        </p:nvSpPr>
        <p:spPr>
          <a:xfrm>
            <a:off x="8573600" y="6577958"/>
            <a:ext cx="474469" cy="223308"/>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up 19"/>
          <p:cNvGrpSpPr/>
          <p:nvPr/>
        </p:nvGrpSpPr>
        <p:grpSpPr>
          <a:xfrm>
            <a:off x="8573600" y="4906070"/>
            <a:ext cx="474469" cy="1465459"/>
            <a:chOff x="6990141" y="3634136"/>
            <a:chExt cx="474469" cy="1465459"/>
          </a:xfrm>
        </p:grpSpPr>
        <p:sp>
          <p:nvSpPr>
            <p:cNvPr id="21" name="TextBox 20"/>
            <p:cNvSpPr txBox="1"/>
            <p:nvPr/>
          </p:nvSpPr>
          <p:spPr>
            <a:xfrm>
              <a:off x="6996543" y="3634136"/>
              <a:ext cx="461665" cy="1465459"/>
            </a:xfrm>
            <a:prstGeom prst="rect">
              <a:avLst/>
            </a:prstGeom>
            <a:noFill/>
          </p:spPr>
          <p:txBody>
            <a:bodyPr vert="vert" wrap="square" rtlCol="0">
              <a:spAutoFit/>
            </a:bodyPr>
            <a:lstStyle/>
            <a:p>
              <a:pPr algn="ctr"/>
              <a:r>
                <a:rPr lang="en-US" b="1" dirty="0">
                  <a:solidFill>
                    <a:srgbClr val="8EB4E3"/>
                  </a:solidFill>
                </a:rPr>
                <a:t>Anticipation</a:t>
              </a:r>
            </a:p>
          </p:txBody>
        </p:sp>
        <p:sp>
          <p:nvSpPr>
            <p:cNvPr id="22" name="Action Button: Custom 21">
              <a:hlinkClick r:id="rId6" action="ppaction://hlinksldjump" highlightClick="1"/>
            </p:cNvPr>
            <p:cNvSpPr/>
            <p:nvPr/>
          </p:nvSpPr>
          <p:spPr>
            <a:xfrm>
              <a:off x="6990141" y="3634136"/>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8573600" y="3296101"/>
            <a:ext cx="474469" cy="1495413"/>
            <a:chOff x="9495788" y="3268203"/>
            <a:chExt cx="474469" cy="1495413"/>
          </a:xfrm>
        </p:grpSpPr>
        <p:sp>
          <p:nvSpPr>
            <p:cNvPr id="24" name="TextBox 23"/>
            <p:cNvSpPr txBox="1"/>
            <p:nvPr/>
          </p:nvSpPr>
          <p:spPr>
            <a:xfrm>
              <a:off x="9502190" y="3268203"/>
              <a:ext cx="461665" cy="1495413"/>
            </a:xfrm>
            <a:prstGeom prst="rect">
              <a:avLst/>
            </a:prstGeom>
            <a:noFill/>
          </p:spPr>
          <p:txBody>
            <a:bodyPr vert="vert" wrap="square" rtlCol="0">
              <a:spAutoFit/>
            </a:bodyPr>
            <a:lstStyle/>
            <a:p>
              <a:pPr algn="ctr"/>
              <a:r>
                <a:rPr lang="en-US" b="1" dirty="0">
                  <a:solidFill>
                    <a:srgbClr val="8EB4E3"/>
                  </a:solidFill>
                </a:rPr>
                <a:t>CICV</a:t>
              </a:r>
            </a:p>
          </p:txBody>
        </p:sp>
        <p:sp>
          <p:nvSpPr>
            <p:cNvPr id="25" name="Action Button: Custom 24">
              <a:hlinkClick r:id="rId7" action="ppaction://hlinksldjump" highlightClick="1"/>
            </p:cNvPr>
            <p:cNvSpPr/>
            <p:nvPr/>
          </p:nvSpPr>
          <p:spPr>
            <a:xfrm>
              <a:off x="9495788" y="3283180"/>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7" name="Content Placeholder 3"/>
          <p:cNvSpPr txBox="1">
            <a:spLocks/>
          </p:cNvSpPr>
          <p:nvPr/>
        </p:nvSpPr>
        <p:spPr>
          <a:xfrm>
            <a:off x="0" y="-9952"/>
            <a:ext cx="8229600" cy="3218739"/>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r>
              <a:rPr lang="en-US" dirty="0"/>
              <a:t>Plan B/C</a:t>
            </a:r>
          </a:p>
          <a:p>
            <a:pPr marL="114300" indent="0">
              <a:buNone/>
            </a:pPr>
            <a:endParaRPr lang="en-US" dirty="0"/>
          </a:p>
          <a:p>
            <a:r>
              <a:rPr lang="en-US" dirty="0"/>
              <a:t>The aim is to oxygenate the patient</a:t>
            </a:r>
          </a:p>
          <a:p>
            <a:r>
              <a:rPr lang="en-US" dirty="0"/>
              <a:t>If it is not safe to wake the patient then oxygenation should be maintained by face mask or LMA until a definitive airway is inserted. This is likely to require input from a more senior colleague</a:t>
            </a:r>
          </a:p>
          <a:p>
            <a:r>
              <a:rPr lang="en-US" dirty="0"/>
              <a:t>If you are unable to oxygenate – move to plan D</a:t>
            </a:r>
          </a:p>
        </p:txBody>
      </p:sp>
      <p:pic>
        <p:nvPicPr>
          <p:cNvPr id="5" name="Content Placeholder 4" descr="Plan B.png"/>
          <p:cNvPicPr>
            <a:picLocks noGrp="1" noChangeAspect="1"/>
          </p:cNvPicPr>
          <p:nvPr>
            <p:ph idx="1"/>
          </p:nvPr>
        </p:nvPicPr>
        <p:blipFill>
          <a:blip r:embed="rId8" cstate="email">
            <a:extLst>
              <a:ext uri="{28A0092B-C50C-407E-A947-70E740481C1C}">
                <a14:useLocalDpi xmlns:a14="http://schemas.microsoft.com/office/drawing/2010/main" val="0"/>
              </a:ext>
            </a:extLst>
          </a:blip>
          <a:srcRect t="-18452" b="-18452"/>
          <a:stretch>
            <a:fillRect/>
          </a:stretch>
        </p:blipFill>
        <p:spPr>
          <a:xfrm>
            <a:off x="324556" y="2574531"/>
            <a:ext cx="7401711" cy="4663078"/>
          </a:xfrm>
        </p:spPr>
      </p:pic>
      <p:sp>
        <p:nvSpPr>
          <p:cNvPr id="26" name="Action Button: Forward or Next 25">
            <a:hlinkClick r:id="" action="ppaction://hlinkshowjump?jump=nextslide" highlightClick="1"/>
          </p:cNvPr>
          <p:cNvSpPr/>
          <p:nvPr/>
        </p:nvSpPr>
        <p:spPr>
          <a:xfrm>
            <a:off x="7382184" y="5838250"/>
            <a:ext cx="847416" cy="83740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183094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8573600" y="1639411"/>
            <a:ext cx="474469" cy="1658359"/>
            <a:chOff x="9082677" y="1513184"/>
            <a:chExt cx="474469" cy="1658359"/>
          </a:xfrm>
        </p:grpSpPr>
        <p:sp>
          <p:nvSpPr>
            <p:cNvPr id="14" name="TextBox 13">
              <a:hlinkClick r:id="rId2" action="ppaction://hlinksldjump"/>
            </p:cNvPr>
            <p:cNvSpPr txBox="1"/>
            <p:nvPr/>
          </p:nvSpPr>
          <p:spPr>
            <a:xfrm>
              <a:off x="9089079" y="1513184"/>
              <a:ext cx="461665" cy="1658359"/>
            </a:xfrm>
            <a:prstGeom prst="rect">
              <a:avLst/>
            </a:prstGeom>
            <a:noFill/>
          </p:spPr>
          <p:txBody>
            <a:bodyPr vert="vert" wrap="square" rtlCol="0">
              <a:spAutoFit/>
            </a:bodyPr>
            <a:lstStyle/>
            <a:p>
              <a:pPr algn="ctr"/>
              <a:r>
                <a:rPr lang="en-US" b="1" dirty="0">
                  <a:solidFill>
                    <a:srgbClr val="FF0000"/>
                  </a:solidFill>
                </a:rPr>
                <a:t>Difficult airway</a:t>
              </a:r>
            </a:p>
          </p:txBody>
        </p:sp>
        <p:sp>
          <p:nvSpPr>
            <p:cNvPr id="15" name="Action Button: Custom 14">
              <a:hlinkClick r:id="rId3" action="ppaction://hlinksldjump" highlightClick="1"/>
            </p:cNvPr>
            <p:cNvSpPr/>
            <p:nvPr/>
          </p:nvSpPr>
          <p:spPr>
            <a:xfrm>
              <a:off x="9082677" y="1602166"/>
              <a:ext cx="474469" cy="1480395"/>
            </a:xfrm>
            <a:prstGeom prst="actionButtonBlank">
              <a:avLst/>
            </a:prstGeom>
            <a:solidFill>
              <a:schemeClr val="accent1">
                <a:alpha val="3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6" name="Group 15"/>
          <p:cNvGrpSpPr/>
          <p:nvPr/>
        </p:nvGrpSpPr>
        <p:grpSpPr>
          <a:xfrm>
            <a:off x="8573600" y="117508"/>
            <a:ext cx="474469" cy="1465459"/>
            <a:chOff x="9861818" y="361718"/>
            <a:chExt cx="474469" cy="1465459"/>
          </a:xfrm>
        </p:grpSpPr>
        <p:sp>
          <p:nvSpPr>
            <p:cNvPr id="17" name="TextBox 16"/>
            <p:cNvSpPr txBox="1"/>
            <p:nvPr/>
          </p:nvSpPr>
          <p:spPr>
            <a:xfrm>
              <a:off x="9868220" y="361718"/>
              <a:ext cx="461665" cy="1465459"/>
            </a:xfrm>
            <a:prstGeom prst="rect">
              <a:avLst/>
            </a:prstGeom>
            <a:noFill/>
          </p:spPr>
          <p:txBody>
            <a:bodyPr vert="vert" wrap="square" rtlCol="0">
              <a:spAutoFit/>
            </a:bodyPr>
            <a:lstStyle/>
            <a:p>
              <a:pPr algn="ctr"/>
              <a:r>
                <a:rPr lang="en-US" b="1" dirty="0">
                  <a:solidFill>
                    <a:schemeClr val="tx2">
                      <a:lumMod val="40000"/>
                      <a:lumOff val="60000"/>
                    </a:schemeClr>
                  </a:solidFill>
                </a:rPr>
                <a:t>RSI</a:t>
              </a:r>
            </a:p>
          </p:txBody>
        </p:sp>
        <p:sp>
          <p:nvSpPr>
            <p:cNvPr id="18" name="Action Button: Custom 17">
              <a:hlinkClick r:id="rId4" action="ppaction://hlinksldjump" highlightClick="1"/>
            </p:cNvPr>
            <p:cNvSpPr/>
            <p:nvPr/>
          </p:nvSpPr>
          <p:spPr>
            <a:xfrm>
              <a:off x="9861818" y="361718"/>
              <a:ext cx="474469" cy="1465459"/>
            </a:xfrm>
            <a:prstGeom prst="actionButtonBlank">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9" name="Action Button: Home 18">
            <a:hlinkClick r:id="rId5" action="ppaction://hlinksldjump" highlightClick="1"/>
          </p:cNvPr>
          <p:cNvSpPr/>
          <p:nvPr/>
        </p:nvSpPr>
        <p:spPr>
          <a:xfrm>
            <a:off x="8573600" y="6577958"/>
            <a:ext cx="474469" cy="223308"/>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up 19"/>
          <p:cNvGrpSpPr/>
          <p:nvPr/>
        </p:nvGrpSpPr>
        <p:grpSpPr>
          <a:xfrm>
            <a:off x="8573600" y="4906070"/>
            <a:ext cx="474469" cy="1465459"/>
            <a:chOff x="6990141" y="3634136"/>
            <a:chExt cx="474469" cy="1465459"/>
          </a:xfrm>
        </p:grpSpPr>
        <p:sp>
          <p:nvSpPr>
            <p:cNvPr id="21" name="TextBox 20"/>
            <p:cNvSpPr txBox="1"/>
            <p:nvPr/>
          </p:nvSpPr>
          <p:spPr>
            <a:xfrm>
              <a:off x="6996543" y="3634136"/>
              <a:ext cx="461665" cy="1465459"/>
            </a:xfrm>
            <a:prstGeom prst="rect">
              <a:avLst/>
            </a:prstGeom>
            <a:noFill/>
          </p:spPr>
          <p:txBody>
            <a:bodyPr vert="vert" wrap="square" rtlCol="0">
              <a:spAutoFit/>
            </a:bodyPr>
            <a:lstStyle/>
            <a:p>
              <a:pPr algn="ctr"/>
              <a:r>
                <a:rPr lang="en-US" b="1" dirty="0">
                  <a:solidFill>
                    <a:srgbClr val="8EB4E3"/>
                  </a:solidFill>
                </a:rPr>
                <a:t>Anticipation</a:t>
              </a:r>
            </a:p>
          </p:txBody>
        </p:sp>
        <p:sp>
          <p:nvSpPr>
            <p:cNvPr id="22" name="Action Button: Custom 21">
              <a:hlinkClick r:id="rId6" action="ppaction://hlinksldjump" highlightClick="1"/>
            </p:cNvPr>
            <p:cNvSpPr/>
            <p:nvPr/>
          </p:nvSpPr>
          <p:spPr>
            <a:xfrm>
              <a:off x="6990141" y="3634136"/>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8573600" y="3296101"/>
            <a:ext cx="474469" cy="1495413"/>
            <a:chOff x="9495788" y="3268203"/>
            <a:chExt cx="474469" cy="1495413"/>
          </a:xfrm>
        </p:grpSpPr>
        <p:sp>
          <p:nvSpPr>
            <p:cNvPr id="24" name="TextBox 23"/>
            <p:cNvSpPr txBox="1"/>
            <p:nvPr/>
          </p:nvSpPr>
          <p:spPr>
            <a:xfrm>
              <a:off x="9502190" y="3268203"/>
              <a:ext cx="461665" cy="1495413"/>
            </a:xfrm>
            <a:prstGeom prst="rect">
              <a:avLst/>
            </a:prstGeom>
            <a:noFill/>
          </p:spPr>
          <p:txBody>
            <a:bodyPr vert="vert" wrap="square" rtlCol="0">
              <a:spAutoFit/>
            </a:bodyPr>
            <a:lstStyle/>
            <a:p>
              <a:pPr algn="ctr"/>
              <a:r>
                <a:rPr lang="en-US" b="1" dirty="0">
                  <a:solidFill>
                    <a:srgbClr val="8EB4E3"/>
                  </a:solidFill>
                </a:rPr>
                <a:t>CICV</a:t>
              </a:r>
            </a:p>
          </p:txBody>
        </p:sp>
        <p:sp>
          <p:nvSpPr>
            <p:cNvPr id="25" name="Action Button: Custom 24">
              <a:hlinkClick r:id="rId7" action="ppaction://hlinksldjump" highlightClick="1"/>
            </p:cNvPr>
            <p:cNvSpPr/>
            <p:nvPr/>
          </p:nvSpPr>
          <p:spPr>
            <a:xfrm>
              <a:off x="9495788" y="3283180"/>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6" name="Action Button: Forward or Next 25">
            <a:hlinkClick r:id="" action="ppaction://hlinkshowjump?jump=nextslide" highlightClick="1"/>
          </p:cNvPr>
          <p:cNvSpPr/>
          <p:nvPr/>
        </p:nvSpPr>
        <p:spPr>
          <a:xfrm>
            <a:off x="7382184" y="5838250"/>
            <a:ext cx="847416" cy="83740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Content Placeholder 3"/>
          <p:cNvSpPr txBox="1">
            <a:spLocks/>
          </p:cNvSpPr>
          <p:nvPr/>
        </p:nvSpPr>
        <p:spPr>
          <a:xfrm>
            <a:off x="0" y="32993"/>
            <a:ext cx="7944556" cy="2768156"/>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r>
              <a:rPr lang="en-US" dirty="0"/>
              <a:t>Plan D</a:t>
            </a:r>
          </a:p>
          <a:p>
            <a:r>
              <a:rPr lang="en-US" dirty="0"/>
              <a:t>See section on can’t intubate can’t ventilate situations</a:t>
            </a:r>
          </a:p>
        </p:txBody>
      </p:sp>
      <p:pic>
        <p:nvPicPr>
          <p:cNvPr id="4" name="Content Placeholder 3" descr="Plan D.png"/>
          <p:cNvPicPr>
            <a:picLocks noGrp="1" noChangeAspect="1"/>
          </p:cNvPicPr>
          <p:nvPr>
            <p:ph idx="1"/>
          </p:nvPr>
        </p:nvPicPr>
        <p:blipFill>
          <a:blip r:embed="rId8" cstate="email">
            <a:extLst>
              <a:ext uri="{28A0092B-C50C-407E-A947-70E740481C1C}">
                <a14:useLocalDpi xmlns:a14="http://schemas.microsoft.com/office/drawing/2010/main" val="0"/>
              </a:ext>
            </a:extLst>
          </a:blip>
          <a:srcRect t="-82646" b="-82646"/>
          <a:stretch>
            <a:fillRect/>
          </a:stretch>
        </p:blipFill>
        <p:spPr>
          <a:xfrm>
            <a:off x="0" y="1566299"/>
            <a:ext cx="7620000" cy="4800600"/>
          </a:xfrm>
        </p:spPr>
      </p:pic>
    </p:spTree>
    <p:extLst>
      <p:ext uri="{BB962C8B-B14F-4D97-AF65-F5344CB8AC3E}">
        <p14:creationId xmlns:p14="http://schemas.microsoft.com/office/powerpoint/2010/main" val="21183094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Preparing for a Difficult Intubation</a:t>
            </a:r>
          </a:p>
        </p:txBody>
      </p:sp>
      <p:sp>
        <p:nvSpPr>
          <p:cNvPr id="3" name="Content Placeholder 2"/>
          <p:cNvSpPr>
            <a:spLocks noGrp="1"/>
          </p:cNvSpPr>
          <p:nvPr>
            <p:ph idx="1"/>
          </p:nvPr>
        </p:nvSpPr>
        <p:spPr/>
        <p:txBody>
          <a:bodyPr>
            <a:normAutofit/>
          </a:bodyPr>
          <a:lstStyle/>
          <a:p>
            <a:pPr marL="114300" indent="0">
              <a:buNone/>
            </a:pPr>
            <a:r>
              <a:rPr lang="en-US" dirty="0"/>
              <a:t>The team should decide whether it is appropriate to wake the patient </a:t>
            </a:r>
            <a:r>
              <a:rPr lang="en-US" b="1" dirty="0"/>
              <a:t>before </a:t>
            </a:r>
            <a:r>
              <a:rPr lang="en-US" dirty="0"/>
              <a:t>commencing the RSI</a:t>
            </a:r>
            <a:endParaRPr lang="en-US" b="1" dirty="0"/>
          </a:p>
        </p:txBody>
      </p:sp>
      <p:grpSp>
        <p:nvGrpSpPr>
          <p:cNvPr id="13" name="Group 12"/>
          <p:cNvGrpSpPr/>
          <p:nvPr/>
        </p:nvGrpSpPr>
        <p:grpSpPr>
          <a:xfrm>
            <a:off x="8573600" y="1639411"/>
            <a:ext cx="474469" cy="1658359"/>
            <a:chOff x="9082677" y="1513184"/>
            <a:chExt cx="474469" cy="1658359"/>
          </a:xfrm>
        </p:grpSpPr>
        <p:sp>
          <p:nvSpPr>
            <p:cNvPr id="14" name="TextBox 13">
              <a:hlinkClick r:id="rId2" action="ppaction://hlinksldjump"/>
            </p:cNvPr>
            <p:cNvSpPr txBox="1"/>
            <p:nvPr/>
          </p:nvSpPr>
          <p:spPr>
            <a:xfrm>
              <a:off x="9089079" y="1513184"/>
              <a:ext cx="461665" cy="1658359"/>
            </a:xfrm>
            <a:prstGeom prst="rect">
              <a:avLst/>
            </a:prstGeom>
            <a:noFill/>
          </p:spPr>
          <p:txBody>
            <a:bodyPr vert="vert" wrap="square" rtlCol="0">
              <a:spAutoFit/>
            </a:bodyPr>
            <a:lstStyle/>
            <a:p>
              <a:pPr algn="ctr"/>
              <a:r>
                <a:rPr lang="en-US" b="1" dirty="0">
                  <a:solidFill>
                    <a:srgbClr val="FF0000"/>
                  </a:solidFill>
                </a:rPr>
                <a:t>Difficult airway</a:t>
              </a:r>
            </a:p>
          </p:txBody>
        </p:sp>
        <p:sp>
          <p:nvSpPr>
            <p:cNvPr id="15" name="Action Button: Custom 14">
              <a:hlinkClick r:id="rId3" action="ppaction://hlinksldjump" highlightClick="1"/>
            </p:cNvPr>
            <p:cNvSpPr/>
            <p:nvPr/>
          </p:nvSpPr>
          <p:spPr>
            <a:xfrm>
              <a:off x="9082677" y="1602166"/>
              <a:ext cx="474469" cy="1480395"/>
            </a:xfrm>
            <a:prstGeom prst="actionButtonBlank">
              <a:avLst/>
            </a:prstGeom>
            <a:solidFill>
              <a:schemeClr val="accent1">
                <a:alpha val="3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6" name="Group 15"/>
          <p:cNvGrpSpPr/>
          <p:nvPr/>
        </p:nvGrpSpPr>
        <p:grpSpPr>
          <a:xfrm>
            <a:off x="8573600" y="117508"/>
            <a:ext cx="474469" cy="1465459"/>
            <a:chOff x="9861818" y="361718"/>
            <a:chExt cx="474469" cy="1465459"/>
          </a:xfrm>
        </p:grpSpPr>
        <p:sp>
          <p:nvSpPr>
            <p:cNvPr id="17" name="TextBox 16"/>
            <p:cNvSpPr txBox="1"/>
            <p:nvPr/>
          </p:nvSpPr>
          <p:spPr>
            <a:xfrm>
              <a:off x="9868220" y="361718"/>
              <a:ext cx="461665" cy="1465459"/>
            </a:xfrm>
            <a:prstGeom prst="rect">
              <a:avLst/>
            </a:prstGeom>
            <a:noFill/>
          </p:spPr>
          <p:txBody>
            <a:bodyPr vert="vert" wrap="square" rtlCol="0">
              <a:spAutoFit/>
            </a:bodyPr>
            <a:lstStyle/>
            <a:p>
              <a:pPr algn="ctr"/>
              <a:r>
                <a:rPr lang="en-US" b="1" dirty="0">
                  <a:solidFill>
                    <a:schemeClr val="tx2">
                      <a:lumMod val="40000"/>
                      <a:lumOff val="60000"/>
                    </a:schemeClr>
                  </a:solidFill>
                </a:rPr>
                <a:t>RSI</a:t>
              </a:r>
            </a:p>
          </p:txBody>
        </p:sp>
        <p:sp>
          <p:nvSpPr>
            <p:cNvPr id="18" name="Action Button: Custom 17">
              <a:hlinkClick r:id="rId4" action="ppaction://hlinksldjump" highlightClick="1"/>
            </p:cNvPr>
            <p:cNvSpPr/>
            <p:nvPr/>
          </p:nvSpPr>
          <p:spPr>
            <a:xfrm>
              <a:off x="9861818" y="361718"/>
              <a:ext cx="474469" cy="1465459"/>
            </a:xfrm>
            <a:prstGeom prst="actionButtonBlank">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9" name="Action Button: Home 18">
            <a:hlinkClick r:id="rId5" action="ppaction://hlinksldjump" highlightClick="1"/>
          </p:cNvPr>
          <p:cNvSpPr/>
          <p:nvPr/>
        </p:nvSpPr>
        <p:spPr>
          <a:xfrm>
            <a:off x="8573600" y="6577958"/>
            <a:ext cx="474469" cy="223308"/>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up 19"/>
          <p:cNvGrpSpPr/>
          <p:nvPr/>
        </p:nvGrpSpPr>
        <p:grpSpPr>
          <a:xfrm>
            <a:off x="8573600" y="4906070"/>
            <a:ext cx="474469" cy="1465459"/>
            <a:chOff x="6990141" y="3634136"/>
            <a:chExt cx="474469" cy="1465459"/>
          </a:xfrm>
        </p:grpSpPr>
        <p:sp>
          <p:nvSpPr>
            <p:cNvPr id="21" name="TextBox 20"/>
            <p:cNvSpPr txBox="1"/>
            <p:nvPr/>
          </p:nvSpPr>
          <p:spPr>
            <a:xfrm>
              <a:off x="6996543" y="3634136"/>
              <a:ext cx="461665" cy="1465459"/>
            </a:xfrm>
            <a:prstGeom prst="rect">
              <a:avLst/>
            </a:prstGeom>
            <a:noFill/>
          </p:spPr>
          <p:txBody>
            <a:bodyPr vert="vert" wrap="square" rtlCol="0">
              <a:spAutoFit/>
            </a:bodyPr>
            <a:lstStyle/>
            <a:p>
              <a:pPr algn="ctr"/>
              <a:r>
                <a:rPr lang="en-US" b="1" dirty="0">
                  <a:solidFill>
                    <a:srgbClr val="8EB4E3"/>
                  </a:solidFill>
                </a:rPr>
                <a:t>Anticipation</a:t>
              </a:r>
            </a:p>
          </p:txBody>
        </p:sp>
        <p:sp>
          <p:nvSpPr>
            <p:cNvPr id="22" name="Action Button: Custom 21">
              <a:hlinkClick r:id="rId6" action="ppaction://hlinksldjump" highlightClick="1"/>
            </p:cNvPr>
            <p:cNvSpPr/>
            <p:nvPr/>
          </p:nvSpPr>
          <p:spPr>
            <a:xfrm>
              <a:off x="6990141" y="3634136"/>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8573600" y="3296101"/>
            <a:ext cx="474469" cy="1495413"/>
            <a:chOff x="9495788" y="3268203"/>
            <a:chExt cx="474469" cy="1495413"/>
          </a:xfrm>
        </p:grpSpPr>
        <p:sp>
          <p:nvSpPr>
            <p:cNvPr id="24" name="TextBox 23"/>
            <p:cNvSpPr txBox="1"/>
            <p:nvPr/>
          </p:nvSpPr>
          <p:spPr>
            <a:xfrm>
              <a:off x="9502190" y="3268203"/>
              <a:ext cx="461665" cy="1495413"/>
            </a:xfrm>
            <a:prstGeom prst="rect">
              <a:avLst/>
            </a:prstGeom>
            <a:noFill/>
          </p:spPr>
          <p:txBody>
            <a:bodyPr vert="vert" wrap="square" rtlCol="0">
              <a:spAutoFit/>
            </a:bodyPr>
            <a:lstStyle/>
            <a:p>
              <a:pPr algn="ctr"/>
              <a:r>
                <a:rPr lang="en-US" b="1" dirty="0">
                  <a:solidFill>
                    <a:srgbClr val="8EB4E3"/>
                  </a:solidFill>
                </a:rPr>
                <a:t>CICV</a:t>
              </a:r>
            </a:p>
          </p:txBody>
        </p:sp>
        <p:sp>
          <p:nvSpPr>
            <p:cNvPr id="25" name="Action Button: Custom 24">
              <a:hlinkClick r:id="rId7" action="ppaction://hlinksldjump" highlightClick="1"/>
            </p:cNvPr>
            <p:cNvSpPr/>
            <p:nvPr/>
          </p:nvSpPr>
          <p:spPr>
            <a:xfrm>
              <a:off x="9495788" y="3283180"/>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6" name="Action Button: Forward or Next 25">
            <a:hlinkClick r:id="" action="ppaction://hlinkshowjump?jump=nextslide" highlightClick="1"/>
          </p:cNvPr>
          <p:cNvSpPr/>
          <p:nvPr/>
        </p:nvSpPr>
        <p:spPr>
          <a:xfrm>
            <a:off x="7382184" y="5838250"/>
            <a:ext cx="847416" cy="83740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94569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Preparing for a Difficult Intubation</a:t>
            </a:r>
          </a:p>
        </p:txBody>
      </p:sp>
      <p:sp>
        <p:nvSpPr>
          <p:cNvPr id="3" name="Content Placeholder 2"/>
          <p:cNvSpPr>
            <a:spLocks noGrp="1"/>
          </p:cNvSpPr>
          <p:nvPr>
            <p:ph idx="1"/>
          </p:nvPr>
        </p:nvSpPr>
        <p:spPr/>
        <p:txBody>
          <a:bodyPr>
            <a:normAutofit/>
          </a:bodyPr>
          <a:lstStyle/>
          <a:p>
            <a:r>
              <a:rPr lang="en-US" dirty="0"/>
              <a:t>Knowledge of both the content and layout of the difficult airway trolley is paramount</a:t>
            </a:r>
          </a:p>
          <a:p>
            <a:r>
              <a:rPr lang="en-US" dirty="0"/>
              <a:t>An example stock list for a difficult airway trolley can be found here</a:t>
            </a:r>
          </a:p>
        </p:txBody>
      </p:sp>
      <p:grpSp>
        <p:nvGrpSpPr>
          <p:cNvPr id="13" name="Group 12"/>
          <p:cNvGrpSpPr/>
          <p:nvPr/>
        </p:nvGrpSpPr>
        <p:grpSpPr>
          <a:xfrm>
            <a:off x="8573600" y="1639411"/>
            <a:ext cx="474469" cy="1658359"/>
            <a:chOff x="9082677" y="1513184"/>
            <a:chExt cx="474469" cy="1658359"/>
          </a:xfrm>
        </p:grpSpPr>
        <p:sp>
          <p:nvSpPr>
            <p:cNvPr id="14" name="TextBox 13">
              <a:hlinkClick r:id="rId2" action="ppaction://hlinksldjump"/>
            </p:cNvPr>
            <p:cNvSpPr txBox="1"/>
            <p:nvPr/>
          </p:nvSpPr>
          <p:spPr>
            <a:xfrm>
              <a:off x="9089079" y="1513184"/>
              <a:ext cx="461665" cy="1658359"/>
            </a:xfrm>
            <a:prstGeom prst="rect">
              <a:avLst/>
            </a:prstGeom>
            <a:noFill/>
          </p:spPr>
          <p:txBody>
            <a:bodyPr vert="vert" wrap="square" rtlCol="0">
              <a:spAutoFit/>
            </a:bodyPr>
            <a:lstStyle/>
            <a:p>
              <a:pPr algn="ctr"/>
              <a:r>
                <a:rPr lang="en-US" b="1" dirty="0">
                  <a:solidFill>
                    <a:srgbClr val="FF0000"/>
                  </a:solidFill>
                </a:rPr>
                <a:t>Difficult airway</a:t>
              </a:r>
            </a:p>
          </p:txBody>
        </p:sp>
        <p:sp>
          <p:nvSpPr>
            <p:cNvPr id="15" name="Action Button: Custom 14">
              <a:hlinkClick r:id="rId3" action="ppaction://hlinksldjump" highlightClick="1"/>
            </p:cNvPr>
            <p:cNvSpPr/>
            <p:nvPr/>
          </p:nvSpPr>
          <p:spPr>
            <a:xfrm>
              <a:off x="9082677" y="1602166"/>
              <a:ext cx="474469" cy="1480395"/>
            </a:xfrm>
            <a:prstGeom prst="actionButtonBlank">
              <a:avLst/>
            </a:prstGeom>
            <a:solidFill>
              <a:schemeClr val="accent1">
                <a:alpha val="3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6" name="Group 15"/>
          <p:cNvGrpSpPr/>
          <p:nvPr/>
        </p:nvGrpSpPr>
        <p:grpSpPr>
          <a:xfrm>
            <a:off x="8573600" y="117508"/>
            <a:ext cx="474469" cy="1465459"/>
            <a:chOff x="9861818" y="361718"/>
            <a:chExt cx="474469" cy="1465459"/>
          </a:xfrm>
        </p:grpSpPr>
        <p:sp>
          <p:nvSpPr>
            <p:cNvPr id="17" name="TextBox 16"/>
            <p:cNvSpPr txBox="1"/>
            <p:nvPr/>
          </p:nvSpPr>
          <p:spPr>
            <a:xfrm>
              <a:off x="9868220" y="361718"/>
              <a:ext cx="461665" cy="1465459"/>
            </a:xfrm>
            <a:prstGeom prst="rect">
              <a:avLst/>
            </a:prstGeom>
            <a:noFill/>
          </p:spPr>
          <p:txBody>
            <a:bodyPr vert="vert" wrap="square" rtlCol="0">
              <a:spAutoFit/>
            </a:bodyPr>
            <a:lstStyle/>
            <a:p>
              <a:pPr algn="ctr"/>
              <a:r>
                <a:rPr lang="en-US" b="1" dirty="0">
                  <a:solidFill>
                    <a:schemeClr val="tx2">
                      <a:lumMod val="40000"/>
                      <a:lumOff val="60000"/>
                    </a:schemeClr>
                  </a:solidFill>
                </a:rPr>
                <a:t>RSI</a:t>
              </a:r>
            </a:p>
          </p:txBody>
        </p:sp>
        <p:sp>
          <p:nvSpPr>
            <p:cNvPr id="18" name="Action Button: Custom 17">
              <a:hlinkClick r:id="rId4" action="ppaction://hlinksldjump" highlightClick="1"/>
            </p:cNvPr>
            <p:cNvSpPr/>
            <p:nvPr/>
          </p:nvSpPr>
          <p:spPr>
            <a:xfrm>
              <a:off x="9861818" y="361718"/>
              <a:ext cx="474469" cy="1465459"/>
            </a:xfrm>
            <a:prstGeom prst="actionButtonBlank">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9" name="Action Button: Home 18">
            <a:hlinkClick r:id="rId5" action="ppaction://hlinksldjump" highlightClick="1"/>
          </p:cNvPr>
          <p:cNvSpPr/>
          <p:nvPr/>
        </p:nvSpPr>
        <p:spPr>
          <a:xfrm>
            <a:off x="8573600" y="6577958"/>
            <a:ext cx="474469" cy="223308"/>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up 19"/>
          <p:cNvGrpSpPr/>
          <p:nvPr/>
        </p:nvGrpSpPr>
        <p:grpSpPr>
          <a:xfrm>
            <a:off x="8573600" y="4906070"/>
            <a:ext cx="474469" cy="1465459"/>
            <a:chOff x="6990141" y="3634136"/>
            <a:chExt cx="474469" cy="1465459"/>
          </a:xfrm>
        </p:grpSpPr>
        <p:sp>
          <p:nvSpPr>
            <p:cNvPr id="21" name="TextBox 20"/>
            <p:cNvSpPr txBox="1"/>
            <p:nvPr/>
          </p:nvSpPr>
          <p:spPr>
            <a:xfrm>
              <a:off x="6996543" y="3634136"/>
              <a:ext cx="461665" cy="1465459"/>
            </a:xfrm>
            <a:prstGeom prst="rect">
              <a:avLst/>
            </a:prstGeom>
            <a:noFill/>
          </p:spPr>
          <p:txBody>
            <a:bodyPr vert="vert" wrap="square" rtlCol="0">
              <a:spAutoFit/>
            </a:bodyPr>
            <a:lstStyle/>
            <a:p>
              <a:pPr algn="ctr"/>
              <a:r>
                <a:rPr lang="en-US" b="1" dirty="0">
                  <a:solidFill>
                    <a:srgbClr val="8EB4E3"/>
                  </a:solidFill>
                </a:rPr>
                <a:t>Anticipation</a:t>
              </a:r>
            </a:p>
          </p:txBody>
        </p:sp>
        <p:sp>
          <p:nvSpPr>
            <p:cNvPr id="22" name="Action Button: Custom 21">
              <a:hlinkClick r:id="rId6" action="ppaction://hlinksldjump" highlightClick="1"/>
            </p:cNvPr>
            <p:cNvSpPr/>
            <p:nvPr/>
          </p:nvSpPr>
          <p:spPr>
            <a:xfrm>
              <a:off x="6990141" y="3634136"/>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8573600" y="3296101"/>
            <a:ext cx="474469" cy="1495413"/>
            <a:chOff x="9495788" y="3268203"/>
            <a:chExt cx="474469" cy="1495413"/>
          </a:xfrm>
        </p:grpSpPr>
        <p:sp>
          <p:nvSpPr>
            <p:cNvPr id="24" name="TextBox 23"/>
            <p:cNvSpPr txBox="1"/>
            <p:nvPr/>
          </p:nvSpPr>
          <p:spPr>
            <a:xfrm>
              <a:off x="9502190" y="3268203"/>
              <a:ext cx="461665" cy="1495413"/>
            </a:xfrm>
            <a:prstGeom prst="rect">
              <a:avLst/>
            </a:prstGeom>
            <a:noFill/>
          </p:spPr>
          <p:txBody>
            <a:bodyPr vert="vert" wrap="square" rtlCol="0">
              <a:spAutoFit/>
            </a:bodyPr>
            <a:lstStyle/>
            <a:p>
              <a:pPr algn="ctr"/>
              <a:r>
                <a:rPr lang="en-US" b="1" dirty="0">
                  <a:solidFill>
                    <a:srgbClr val="8EB4E3"/>
                  </a:solidFill>
                </a:rPr>
                <a:t>CICV</a:t>
              </a:r>
            </a:p>
          </p:txBody>
        </p:sp>
        <p:sp>
          <p:nvSpPr>
            <p:cNvPr id="25" name="Action Button: Custom 24">
              <a:hlinkClick r:id="rId7" action="ppaction://hlinksldjump" highlightClick="1"/>
            </p:cNvPr>
            <p:cNvSpPr/>
            <p:nvPr/>
          </p:nvSpPr>
          <p:spPr>
            <a:xfrm>
              <a:off x="9495788" y="3283180"/>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6" name="Action Button: Forward or Next 25">
            <a:hlinkClick r:id="" action="ppaction://hlinkshowjump?jump=nextslide" highlightClick="1"/>
          </p:cNvPr>
          <p:cNvSpPr/>
          <p:nvPr/>
        </p:nvSpPr>
        <p:spPr>
          <a:xfrm>
            <a:off x="7382184" y="5838250"/>
            <a:ext cx="847416" cy="83740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Action Button: Information 3">
            <a:hlinkClick r:id="rId8" action="ppaction://hlinksldjump" highlightClick="1"/>
          </p:cNvPr>
          <p:cNvSpPr/>
          <p:nvPr/>
        </p:nvSpPr>
        <p:spPr>
          <a:xfrm>
            <a:off x="1468736" y="2702643"/>
            <a:ext cx="571986" cy="506145"/>
          </a:xfrm>
          <a:prstGeom prst="actionButtonInformati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itle 1"/>
          <p:cNvSpPr txBox="1">
            <a:spLocks/>
          </p:cNvSpPr>
          <p:nvPr/>
        </p:nvSpPr>
        <p:spPr>
          <a:xfrm>
            <a:off x="4525468" y="881125"/>
            <a:ext cx="3704132" cy="536513"/>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2400" dirty="0"/>
              <a:t>Equipment</a:t>
            </a:r>
          </a:p>
        </p:txBody>
      </p:sp>
    </p:spTree>
    <p:extLst>
      <p:ext uri="{BB962C8B-B14F-4D97-AF65-F5344CB8AC3E}">
        <p14:creationId xmlns:p14="http://schemas.microsoft.com/office/powerpoint/2010/main" val="37407503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lstStyle/>
          <a:p>
            <a:pPr marL="114300" indent="0">
              <a:buNone/>
            </a:pPr>
            <a:r>
              <a:rPr lang="en-US" dirty="0"/>
              <a:t>You should now</a:t>
            </a:r>
          </a:p>
          <a:p>
            <a:r>
              <a:rPr lang="en-US" dirty="0"/>
              <a:t>Understand what a difficult airway situation is</a:t>
            </a:r>
          </a:p>
          <a:p>
            <a:r>
              <a:rPr lang="en-US" dirty="0"/>
              <a:t>Know how to use the difficult airway society algorithms</a:t>
            </a:r>
          </a:p>
          <a:p>
            <a:r>
              <a:rPr lang="en-US" dirty="0"/>
              <a:t>Be aware of the layout of a standard difficult airway trolley</a:t>
            </a:r>
          </a:p>
        </p:txBody>
      </p:sp>
      <p:grpSp>
        <p:nvGrpSpPr>
          <p:cNvPr id="13" name="Group 12"/>
          <p:cNvGrpSpPr/>
          <p:nvPr/>
        </p:nvGrpSpPr>
        <p:grpSpPr>
          <a:xfrm>
            <a:off x="8573600" y="1639411"/>
            <a:ext cx="474469" cy="1658359"/>
            <a:chOff x="9082677" y="1513184"/>
            <a:chExt cx="474469" cy="1658359"/>
          </a:xfrm>
        </p:grpSpPr>
        <p:sp>
          <p:nvSpPr>
            <p:cNvPr id="14" name="TextBox 13">
              <a:hlinkClick r:id="rId2" action="ppaction://hlinksldjump"/>
            </p:cNvPr>
            <p:cNvSpPr txBox="1"/>
            <p:nvPr/>
          </p:nvSpPr>
          <p:spPr>
            <a:xfrm>
              <a:off x="9089079" y="1513184"/>
              <a:ext cx="461665" cy="1658359"/>
            </a:xfrm>
            <a:prstGeom prst="rect">
              <a:avLst/>
            </a:prstGeom>
            <a:noFill/>
          </p:spPr>
          <p:txBody>
            <a:bodyPr vert="vert" wrap="square" rtlCol="0">
              <a:spAutoFit/>
            </a:bodyPr>
            <a:lstStyle/>
            <a:p>
              <a:pPr algn="ctr"/>
              <a:r>
                <a:rPr lang="en-US" b="1" dirty="0">
                  <a:solidFill>
                    <a:srgbClr val="FF0000"/>
                  </a:solidFill>
                </a:rPr>
                <a:t>Difficult airway</a:t>
              </a:r>
            </a:p>
          </p:txBody>
        </p:sp>
        <p:sp>
          <p:nvSpPr>
            <p:cNvPr id="15" name="Action Button: Custom 14">
              <a:hlinkClick r:id="rId3" action="ppaction://hlinksldjump" highlightClick="1"/>
            </p:cNvPr>
            <p:cNvSpPr/>
            <p:nvPr/>
          </p:nvSpPr>
          <p:spPr>
            <a:xfrm>
              <a:off x="9082677" y="1602166"/>
              <a:ext cx="474469" cy="1480395"/>
            </a:xfrm>
            <a:prstGeom prst="actionButtonBlank">
              <a:avLst/>
            </a:prstGeom>
            <a:solidFill>
              <a:schemeClr val="accent1">
                <a:alpha val="3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6" name="Group 15"/>
          <p:cNvGrpSpPr/>
          <p:nvPr/>
        </p:nvGrpSpPr>
        <p:grpSpPr>
          <a:xfrm>
            <a:off x="8573600" y="117508"/>
            <a:ext cx="474469" cy="1465459"/>
            <a:chOff x="9861818" y="361718"/>
            <a:chExt cx="474469" cy="1465459"/>
          </a:xfrm>
        </p:grpSpPr>
        <p:sp>
          <p:nvSpPr>
            <p:cNvPr id="17" name="TextBox 16"/>
            <p:cNvSpPr txBox="1"/>
            <p:nvPr/>
          </p:nvSpPr>
          <p:spPr>
            <a:xfrm>
              <a:off x="9868220" y="361718"/>
              <a:ext cx="461665" cy="1465459"/>
            </a:xfrm>
            <a:prstGeom prst="rect">
              <a:avLst/>
            </a:prstGeom>
            <a:noFill/>
          </p:spPr>
          <p:txBody>
            <a:bodyPr vert="vert" wrap="square" rtlCol="0">
              <a:spAutoFit/>
            </a:bodyPr>
            <a:lstStyle/>
            <a:p>
              <a:pPr algn="ctr"/>
              <a:r>
                <a:rPr lang="en-US" b="1" dirty="0">
                  <a:solidFill>
                    <a:schemeClr val="tx2">
                      <a:lumMod val="40000"/>
                      <a:lumOff val="60000"/>
                    </a:schemeClr>
                  </a:solidFill>
                </a:rPr>
                <a:t>RSI</a:t>
              </a:r>
            </a:p>
          </p:txBody>
        </p:sp>
        <p:sp>
          <p:nvSpPr>
            <p:cNvPr id="18" name="Action Button: Custom 17">
              <a:hlinkClick r:id="rId4" action="ppaction://hlinksldjump" highlightClick="1"/>
            </p:cNvPr>
            <p:cNvSpPr/>
            <p:nvPr/>
          </p:nvSpPr>
          <p:spPr>
            <a:xfrm>
              <a:off x="9861818" y="361718"/>
              <a:ext cx="474469" cy="1465459"/>
            </a:xfrm>
            <a:prstGeom prst="actionButtonBlank">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9" name="Action Button: Home 18">
            <a:hlinkClick r:id="rId5" action="ppaction://hlinksldjump" highlightClick="1"/>
          </p:cNvPr>
          <p:cNvSpPr/>
          <p:nvPr/>
        </p:nvSpPr>
        <p:spPr>
          <a:xfrm>
            <a:off x="8573600" y="6577958"/>
            <a:ext cx="474469" cy="223308"/>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up 19"/>
          <p:cNvGrpSpPr/>
          <p:nvPr/>
        </p:nvGrpSpPr>
        <p:grpSpPr>
          <a:xfrm>
            <a:off x="8573600" y="4906070"/>
            <a:ext cx="474469" cy="1465459"/>
            <a:chOff x="6990141" y="3634136"/>
            <a:chExt cx="474469" cy="1465459"/>
          </a:xfrm>
        </p:grpSpPr>
        <p:sp>
          <p:nvSpPr>
            <p:cNvPr id="21" name="TextBox 20"/>
            <p:cNvSpPr txBox="1"/>
            <p:nvPr/>
          </p:nvSpPr>
          <p:spPr>
            <a:xfrm>
              <a:off x="6996543" y="3634136"/>
              <a:ext cx="461665" cy="1465459"/>
            </a:xfrm>
            <a:prstGeom prst="rect">
              <a:avLst/>
            </a:prstGeom>
            <a:noFill/>
          </p:spPr>
          <p:txBody>
            <a:bodyPr vert="vert" wrap="square" rtlCol="0">
              <a:spAutoFit/>
            </a:bodyPr>
            <a:lstStyle/>
            <a:p>
              <a:pPr algn="ctr"/>
              <a:r>
                <a:rPr lang="en-US" b="1" dirty="0">
                  <a:solidFill>
                    <a:srgbClr val="8EB4E3"/>
                  </a:solidFill>
                </a:rPr>
                <a:t>Anticipation</a:t>
              </a:r>
            </a:p>
          </p:txBody>
        </p:sp>
        <p:sp>
          <p:nvSpPr>
            <p:cNvPr id="22" name="Action Button: Custom 21">
              <a:hlinkClick r:id="rId6" action="ppaction://hlinksldjump" highlightClick="1"/>
            </p:cNvPr>
            <p:cNvSpPr/>
            <p:nvPr/>
          </p:nvSpPr>
          <p:spPr>
            <a:xfrm>
              <a:off x="6990141" y="3634136"/>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8573600" y="3296101"/>
            <a:ext cx="474469" cy="1495413"/>
            <a:chOff x="9495788" y="3268203"/>
            <a:chExt cx="474469" cy="1495413"/>
          </a:xfrm>
        </p:grpSpPr>
        <p:sp>
          <p:nvSpPr>
            <p:cNvPr id="24" name="TextBox 23"/>
            <p:cNvSpPr txBox="1"/>
            <p:nvPr/>
          </p:nvSpPr>
          <p:spPr>
            <a:xfrm>
              <a:off x="9502190" y="3268203"/>
              <a:ext cx="461665" cy="1495413"/>
            </a:xfrm>
            <a:prstGeom prst="rect">
              <a:avLst/>
            </a:prstGeom>
            <a:noFill/>
          </p:spPr>
          <p:txBody>
            <a:bodyPr vert="vert" wrap="square" rtlCol="0">
              <a:spAutoFit/>
            </a:bodyPr>
            <a:lstStyle/>
            <a:p>
              <a:pPr algn="ctr"/>
              <a:r>
                <a:rPr lang="en-US" b="1" dirty="0">
                  <a:solidFill>
                    <a:srgbClr val="8EB4E3"/>
                  </a:solidFill>
                </a:rPr>
                <a:t>CICV</a:t>
              </a:r>
            </a:p>
          </p:txBody>
        </p:sp>
        <p:sp>
          <p:nvSpPr>
            <p:cNvPr id="25" name="Action Button: Custom 24">
              <a:hlinkClick r:id="rId7" action="ppaction://hlinksldjump" highlightClick="1"/>
            </p:cNvPr>
            <p:cNvSpPr/>
            <p:nvPr/>
          </p:nvSpPr>
          <p:spPr>
            <a:xfrm>
              <a:off x="9495788" y="3283180"/>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7" name="Action Button: Home 26">
            <a:hlinkClick r:id="rId5" action="ppaction://hlinksldjump" highlightClick="1"/>
          </p:cNvPr>
          <p:cNvSpPr/>
          <p:nvPr/>
        </p:nvSpPr>
        <p:spPr>
          <a:xfrm>
            <a:off x="7382184" y="5838250"/>
            <a:ext cx="847416" cy="837405"/>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67683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Preparing for a Difficult Intubation</a:t>
            </a:r>
          </a:p>
        </p:txBody>
      </p:sp>
      <p:grpSp>
        <p:nvGrpSpPr>
          <p:cNvPr id="13" name="Group 12"/>
          <p:cNvGrpSpPr/>
          <p:nvPr/>
        </p:nvGrpSpPr>
        <p:grpSpPr>
          <a:xfrm>
            <a:off x="8573600" y="1639411"/>
            <a:ext cx="474469" cy="1658359"/>
            <a:chOff x="9082677" y="1513184"/>
            <a:chExt cx="474469" cy="1658359"/>
          </a:xfrm>
        </p:grpSpPr>
        <p:sp>
          <p:nvSpPr>
            <p:cNvPr id="14" name="TextBox 13">
              <a:hlinkClick r:id="rId3" action="ppaction://hlinksldjump"/>
            </p:cNvPr>
            <p:cNvSpPr txBox="1"/>
            <p:nvPr/>
          </p:nvSpPr>
          <p:spPr>
            <a:xfrm>
              <a:off x="9089079" y="1513184"/>
              <a:ext cx="461665" cy="1658359"/>
            </a:xfrm>
            <a:prstGeom prst="rect">
              <a:avLst/>
            </a:prstGeom>
            <a:noFill/>
          </p:spPr>
          <p:txBody>
            <a:bodyPr vert="vert" wrap="square" rtlCol="0">
              <a:spAutoFit/>
            </a:bodyPr>
            <a:lstStyle/>
            <a:p>
              <a:pPr algn="ctr"/>
              <a:r>
                <a:rPr lang="en-US" b="1" dirty="0">
                  <a:solidFill>
                    <a:srgbClr val="FF0000"/>
                  </a:solidFill>
                </a:rPr>
                <a:t>Difficult airway</a:t>
              </a:r>
            </a:p>
          </p:txBody>
        </p:sp>
        <p:sp>
          <p:nvSpPr>
            <p:cNvPr id="15" name="Action Button: Custom 14">
              <a:hlinkClick r:id="rId4" action="ppaction://hlinksldjump" highlightClick="1"/>
            </p:cNvPr>
            <p:cNvSpPr/>
            <p:nvPr/>
          </p:nvSpPr>
          <p:spPr>
            <a:xfrm>
              <a:off x="9082677" y="1602166"/>
              <a:ext cx="474469" cy="1480395"/>
            </a:xfrm>
            <a:prstGeom prst="actionButtonBlank">
              <a:avLst/>
            </a:prstGeom>
            <a:solidFill>
              <a:schemeClr val="accent1">
                <a:alpha val="3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6" name="Group 15"/>
          <p:cNvGrpSpPr/>
          <p:nvPr/>
        </p:nvGrpSpPr>
        <p:grpSpPr>
          <a:xfrm>
            <a:off x="8573600" y="117508"/>
            <a:ext cx="474469" cy="1465459"/>
            <a:chOff x="9861818" y="361718"/>
            <a:chExt cx="474469" cy="1465459"/>
          </a:xfrm>
        </p:grpSpPr>
        <p:sp>
          <p:nvSpPr>
            <p:cNvPr id="17" name="TextBox 16"/>
            <p:cNvSpPr txBox="1"/>
            <p:nvPr/>
          </p:nvSpPr>
          <p:spPr>
            <a:xfrm>
              <a:off x="9868220" y="361718"/>
              <a:ext cx="461665" cy="1465459"/>
            </a:xfrm>
            <a:prstGeom prst="rect">
              <a:avLst/>
            </a:prstGeom>
            <a:noFill/>
          </p:spPr>
          <p:txBody>
            <a:bodyPr vert="vert" wrap="square" rtlCol="0">
              <a:spAutoFit/>
            </a:bodyPr>
            <a:lstStyle/>
            <a:p>
              <a:pPr algn="ctr"/>
              <a:r>
                <a:rPr lang="en-US" b="1" dirty="0">
                  <a:solidFill>
                    <a:schemeClr val="tx2">
                      <a:lumMod val="40000"/>
                      <a:lumOff val="60000"/>
                    </a:schemeClr>
                  </a:solidFill>
                </a:rPr>
                <a:t>RSI</a:t>
              </a:r>
            </a:p>
          </p:txBody>
        </p:sp>
        <p:sp>
          <p:nvSpPr>
            <p:cNvPr id="18" name="Action Button: Custom 17">
              <a:hlinkClick r:id="rId5" action="ppaction://hlinksldjump" highlightClick="1"/>
            </p:cNvPr>
            <p:cNvSpPr/>
            <p:nvPr/>
          </p:nvSpPr>
          <p:spPr>
            <a:xfrm>
              <a:off x="9861818" y="361718"/>
              <a:ext cx="474469" cy="1465459"/>
            </a:xfrm>
            <a:prstGeom prst="actionButtonBlank">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9" name="Action Button: Home 18">
            <a:hlinkClick r:id="rId6" action="ppaction://hlinksldjump" highlightClick="1"/>
          </p:cNvPr>
          <p:cNvSpPr/>
          <p:nvPr/>
        </p:nvSpPr>
        <p:spPr>
          <a:xfrm>
            <a:off x="8573600" y="6577958"/>
            <a:ext cx="474469" cy="223308"/>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up 19"/>
          <p:cNvGrpSpPr/>
          <p:nvPr/>
        </p:nvGrpSpPr>
        <p:grpSpPr>
          <a:xfrm>
            <a:off x="8573600" y="4906070"/>
            <a:ext cx="474469" cy="1465459"/>
            <a:chOff x="6990141" y="3634136"/>
            <a:chExt cx="474469" cy="1465459"/>
          </a:xfrm>
        </p:grpSpPr>
        <p:sp>
          <p:nvSpPr>
            <p:cNvPr id="21" name="TextBox 20"/>
            <p:cNvSpPr txBox="1"/>
            <p:nvPr/>
          </p:nvSpPr>
          <p:spPr>
            <a:xfrm>
              <a:off x="6996543" y="3634136"/>
              <a:ext cx="461665" cy="1465459"/>
            </a:xfrm>
            <a:prstGeom prst="rect">
              <a:avLst/>
            </a:prstGeom>
            <a:noFill/>
          </p:spPr>
          <p:txBody>
            <a:bodyPr vert="vert" wrap="square" rtlCol="0">
              <a:spAutoFit/>
            </a:bodyPr>
            <a:lstStyle/>
            <a:p>
              <a:pPr algn="ctr"/>
              <a:r>
                <a:rPr lang="en-US" b="1" dirty="0">
                  <a:solidFill>
                    <a:srgbClr val="8EB4E3"/>
                  </a:solidFill>
                </a:rPr>
                <a:t>Anticipation</a:t>
              </a:r>
            </a:p>
          </p:txBody>
        </p:sp>
        <p:sp>
          <p:nvSpPr>
            <p:cNvPr id="22" name="Action Button: Custom 21">
              <a:hlinkClick r:id="rId7" action="ppaction://hlinksldjump" highlightClick="1"/>
            </p:cNvPr>
            <p:cNvSpPr/>
            <p:nvPr/>
          </p:nvSpPr>
          <p:spPr>
            <a:xfrm>
              <a:off x="6990141" y="3634136"/>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8573600" y="3296101"/>
            <a:ext cx="474469" cy="1495413"/>
            <a:chOff x="9495788" y="3268203"/>
            <a:chExt cx="474469" cy="1495413"/>
          </a:xfrm>
        </p:grpSpPr>
        <p:sp>
          <p:nvSpPr>
            <p:cNvPr id="24" name="TextBox 23"/>
            <p:cNvSpPr txBox="1"/>
            <p:nvPr/>
          </p:nvSpPr>
          <p:spPr>
            <a:xfrm>
              <a:off x="9502190" y="3268203"/>
              <a:ext cx="461665" cy="1495413"/>
            </a:xfrm>
            <a:prstGeom prst="rect">
              <a:avLst/>
            </a:prstGeom>
            <a:noFill/>
          </p:spPr>
          <p:txBody>
            <a:bodyPr vert="vert" wrap="square" rtlCol="0">
              <a:spAutoFit/>
            </a:bodyPr>
            <a:lstStyle/>
            <a:p>
              <a:pPr algn="ctr"/>
              <a:r>
                <a:rPr lang="en-US" b="1" dirty="0">
                  <a:solidFill>
                    <a:srgbClr val="8EB4E3"/>
                  </a:solidFill>
                </a:rPr>
                <a:t>CICV</a:t>
              </a:r>
            </a:p>
          </p:txBody>
        </p:sp>
        <p:sp>
          <p:nvSpPr>
            <p:cNvPr id="25" name="Action Button: Custom 24">
              <a:hlinkClick r:id="rId8" action="ppaction://hlinksldjump" highlightClick="1"/>
            </p:cNvPr>
            <p:cNvSpPr/>
            <p:nvPr/>
          </p:nvSpPr>
          <p:spPr>
            <a:xfrm>
              <a:off x="9495788" y="3283180"/>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3" name="Content Placeholder 32" descr="Trolley stock guidelines PLAN for ICU.pdf"/>
          <p:cNvPicPr>
            <a:picLocks noGrp="1" noChangeAspect="1"/>
          </p:cNvPicPr>
          <p:nvPr>
            <p:ph idx="1"/>
          </p:nvPr>
        </p:nvPicPr>
        <p:blipFill>
          <a:blip r:embed="rId9" cstate="email">
            <a:extLst>
              <a:ext uri="{28A0092B-C50C-407E-A947-70E740481C1C}">
                <a14:useLocalDpi xmlns:a14="http://schemas.microsoft.com/office/drawing/2010/main" val="0"/>
              </a:ext>
            </a:extLst>
          </a:blip>
          <a:srcRect l="-58300" r="-58300"/>
          <a:stretch>
            <a:fillRect/>
          </a:stretch>
        </p:blipFill>
        <p:spPr>
          <a:xfrm>
            <a:off x="457200" y="1600200"/>
            <a:ext cx="7620000" cy="4978400"/>
          </a:xfrm>
        </p:spPr>
      </p:pic>
      <p:sp>
        <p:nvSpPr>
          <p:cNvPr id="3" name="Action Button: Back or Previous 2">
            <a:hlinkClick r:id="" action="ppaction://hlinkshowjump?jump=lastslideviewed" highlightClick="1"/>
          </p:cNvPr>
          <p:cNvSpPr/>
          <p:nvPr/>
        </p:nvSpPr>
        <p:spPr>
          <a:xfrm>
            <a:off x="7382184" y="5838250"/>
            <a:ext cx="847416" cy="837405"/>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itle 1"/>
          <p:cNvSpPr txBox="1">
            <a:spLocks/>
          </p:cNvSpPr>
          <p:nvPr/>
        </p:nvSpPr>
        <p:spPr>
          <a:xfrm>
            <a:off x="4525468" y="881125"/>
            <a:ext cx="3704132" cy="536513"/>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2400" dirty="0"/>
              <a:t>Equipment</a:t>
            </a:r>
          </a:p>
        </p:txBody>
      </p:sp>
    </p:spTree>
    <p:extLst>
      <p:ext uri="{BB962C8B-B14F-4D97-AF65-F5344CB8AC3E}">
        <p14:creationId xmlns:p14="http://schemas.microsoft.com/office/powerpoint/2010/main" val="41140545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Can’t intubate, Can’t ventilate</a:t>
            </a:r>
          </a:p>
        </p:txBody>
      </p:sp>
      <p:sp>
        <p:nvSpPr>
          <p:cNvPr id="3" name="Subtitle 2"/>
          <p:cNvSpPr>
            <a:spLocks noGrp="1"/>
          </p:cNvSpPr>
          <p:nvPr>
            <p:ph type="subTitle" idx="1"/>
          </p:nvPr>
        </p:nvSpPr>
        <p:spPr/>
        <p:txBody>
          <a:bodyPr/>
          <a:lstStyle/>
          <a:p>
            <a:r>
              <a:rPr lang="en-US" dirty="0"/>
              <a:t>On-line Tutorial</a:t>
            </a:r>
          </a:p>
        </p:txBody>
      </p:sp>
      <p:grpSp>
        <p:nvGrpSpPr>
          <p:cNvPr id="13" name="Group 12"/>
          <p:cNvGrpSpPr/>
          <p:nvPr/>
        </p:nvGrpSpPr>
        <p:grpSpPr>
          <a:xfrm>
            <a:off x="8573600" y="1639411"/>
            <a:ext cx="474469" cy="1658359"/>
            <a:chOff x="9082677" y="1513184"/>
            <a:chExt cx="474469" cy="1658359"/>
          </a:xfrm>
        </p:grpSpPr>
        <p:sp>
          <p:nvSpPr>
            <p:cNvPr id="14" name="TextBox 13">
              <a:hlinkClick r:id="rId2" action="ppaction://hlinksldjump"/>
            </p:cNvPr>
            <p:cNvSpPr txBox="1"/>
            <p:nvPr/>
          </p:nvSpPr>
          <p:spPr>
            <a:xfrm>
              <a:off x="9089079" y="1513184"/>
              <a:ext cx="461665" cy="1658359"/>
            </a:xfrm>
            <a:prstGeom prst="rect">
              <a:avLst/>
            </a:prstGeom>
            <a:noFill/>
          </p:spPr>
          <p:txBody>
            <a:bodyPr vert="vert" wrap="square" rtlCol="0">
              <a:spAutoFit/>
            </a:bodyPr>
            <a:lstStyle/>
            <a:p>
              <a:pPr algn="ctr"/>
              <a:r>
                <a:rPr lang="en-US" b="1" dirty="0">
                  <a:solidFill>
                    <a:srgbClr val="8EB4E3"/>
                  </a:solidFill>
                </a:rPr>
                <a:t>Difficult airway</a:t>
              </a:r>
            </a:p>
          </p:txBody>
        </p:sp>
        <p:sp>
          <p:nvSpPr>
            <p:cNvPr id="15" name="Action Button: Custom 14">
              <a:hlinkClick r:id="rId3" action="ppaction://hlinksldjump" highlightClick="1"/>
            </p:cNvPr>
            <p:cNvSpPr/>
            <p:nvPr/>
          </p:nvSpPr>
          <p:spPr>
            <a:xfrm>
              <a:off x="9082677" y="1602166"/>
              <a:ext cx="474469" cy="1480395"/>
            </a:xfrm>
            <a:prstGeom prst="actionButtonBlank">
              <a:avLst/>
            </a:prstGeom>
            <a:solidFill>
              <a:schemeClr val="accent1">
                <a:alpha val="3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6" name="Group 15"/>
          <p:cNvGrpSpPr/>
          <p:nvPr/>
        </p:nvGrpSpPr>
        <p:grpSpPr>
          <a:xfrm>
            <a:off x="8573600" y="117508"/>
            <a:ext cx="474469" cy="1465459"/>
            <a:chOff x="9861818" y="361718"/>
            <a:chExt cx="474469" cy="1465459"/>
          </a:xfrm>
        </p:grpSpPr>
        <p:sp>
          <p:nvSpPr>
            <p:cNvPr id="17" name="TextBox 16"/>
            <p:cNvSpPr txBox="1"/>
            <p:nvPr/>
          </p:nvSpPr>
          <p:spPr>
            <a:xfrm>
              <a:off x="9868220" y="361718"/>
              <a:ext cx="461665" cy="1465459"/>
            </a:xfrm>
            <a:prstGeom prst="rect">
              <a:avLst/>
            </a:prstGeom>
            <a:noFill/>
          </p:spPr>
          <p:txBody>
            <a:bodyPr vert="vert" wrap="square" rtlCol="0">
              <a:spAutoFit/>
            </a:bodyPr>
            <a:lstStyle/>
            <a:p>
              <a:pPr algn="ctr"/>
              <a:r>
                <a:rPr lang="en-US" b="1" dirty="0">
                  <a:solidFill>
                    <a:schemeClr val="tx2">
                      <a:lumMod val="40000"/>
                      <a:lumOff val="60000"/>
                    </a:schemeClr>
                  </a:solidFill>
                </a:rPr>
                <a:t>RSI</a:t>
              </a:r>
            </a:p>
          </p:txBody>
        </p:sp>
        <p:sp>
          <p:nvSpPr>
            <p:cNvPr id="18" name="Action Button: Custom 17">
              <a:hlinkClick r:id="rId4" action="ppaction://hlinksldjump" highlightClick="1"/>
            </p:cNvPr>
            <p:cNvSpPr/>
            <p:nvPr/>
          </p:nvSpPr>
          <p:spPr>
            <a:xfrm>
              <a:off x="9861818" y="361718"/>
              <a:ext cx="474469" cy="1465459"/>
            </a:xfrm>
            <a:prstGeom prst="actionButtonBlank">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9" name="Action Button: Home 18">
            <a:hlinkClick r:id="rId5" action="ppaction://hlinksldjump" highlightClick="1"/>
          </p:cNvPr>
          <p:cNvSpPr/>
          <p:nvPr/>
        </p:nvSpPr>
        <p:spPr>
          <a:xfrm>
            <a:off x="8573600" y="6577958"/>
            <a:ext cx="474469" cy="223308"/>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up 19"/>
          <p:cNvGrpSpPr/>
          <p:nvPr/>
        </p:nvGrpSpPr>
        <p:grpSpPr>
          <a:xfrm>
            <a:off x="8573600" y="4906070"/>
            <a:ext cx="474469" cy="1465459"/>
            <a:chOff x="6990141" y="3634136"/>
            <a:chExt cx="474469" cy="1465459"/>
          </a:xfrm>
        </p:grpSpPr>
        <p:sp>
          <p:nvSpPr>
            <p:cNvPr id="21" name="TextBox 20"/>
            <p:cNvSpPr txBox="1"/>
            <p:nvPr/>
          </p:nvSpPr>
          <p:spPr>
            <a:xfrm>
              <a:off x="6996543" y="3634136"/>
              <a:ext cx="461665" cy="1465459"/>
            </a:xfrm>
            <a:prstGeom prst="rect">
              <a:avLst/>
            </a:prstGeom>
            <a:noFill/>
          </p:spPr>
          <p:txBody>
            <a:bodyPr vert="vert" wrap="square" rtlCol="0">
              <a:spAutoFit/>
            </a:bodyPr>
            <a:lstStyle/>
            <a:p>
              <a:pPr algn="ctr"/>
              <a:r>
                <a:rPr lang="en-US" b="1" dirty="0">
                  <a:solidFill>
                    <a:srgbClr val="8EB4E3"/>
                  </a:solidFill>
                </a:rPr>
                <a:t>Anticipation</a:t>
              </a:r>
            </a:p>
          </p:txBody>
        </p:sp>
        <p:sp>
          <p:nvSpPr>
            <p:cNvPr id="22" name="Action Button: Custom 21">
              <a:hlinkClick r:id="rId6" action="ppaction://hlinksldjump" highlightClick="1"/>
            </p:cNvPr>
            <p:cNvSpPr/>
            <p:nvPr/>
          </p:nvSpPr>
          <p:spPr>
            <a:xfrm>
              <a:off x="6990141" y="3634136"/>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8573600" y="3296101"/>
            <a:ext cx="474469" cy="1495413"/>
            <a:chOff x="9495788" y="3268203"/>
            <a:chExt cx="474469" cy="1495413"/>
          </a:xfrm>
        </p:grpSpPr>
        <p:sp>
          <p:nvSpPr>
            <p:cNvPr id="24" name="TextBox 23"/>
            <p:cNvSpPr txBox="1"/>
            <p:nvPr/>
          </p:nvSpPr>
          <p:spPr>
            <a:xfrm>
              <a:off x="9502190" y="3268203"/>
              <a:ext cx="461665" cy="1495413"/>
            </a:xfrm>
            <a:prstGeom prst="rect">
              <a:avLst/>
            </a:prstGeom>
            <a:noFill/>
          </p:spPr>
          <p:txBody>
            <a:bodyPr vert="vert" wrap="square" rtlCol="0">
              <a:spAutoFit/>
            </a:bodyPr>
            <a:lstStyle/>
            <a:p>
              <a:pPr algn="ctr"/>
              <a:r>
                <a:rPr lang="en-US" b="1" dirty="0">
                  <a:solidFill>
                    <a:srgbClr val="FF0000"/>
                  </a:solidFill>
                </a:rPr>
                <a:t>CICV</a:t>
              </a:r>
            </a:p>
          </p:txBody>
        </p:sp>
        <p:sp>
          <p:nvSpPr>
            <p:cNvPr id="25" name="Action Button: Custom 24">
              <a:hlinkClick r:id="rId7" action="ppaction://hlinksldjump" highlightClick="1"/>
            </p:cNvPr>
            <p:cNvSpPr/>
            <p:nvPr/>
          </p:nvSpPr>
          <p:spPr>
            <a:xfrm>
              <a:off x="9495788" y="3283180"/>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7" name="Action Button: Forward or Next 26">
            <a:hlinkClick r:id="" action="ppaction://hlinkshowjump?jump=nextslide" highlightClick="1"/>
          </p:cNvPr>
          <p:cNvSpPr/>
          <p:nvPr/>
        </p:nvSpPr>
        <p:spPr>
          <a:xfrm>
            <a:off x="7382184" y="5838250"/>
            <a:ext cx="847416" cy="83740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44688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Contents</a:t>
            </a:r>
          </a:p>
        </p:txBody>
      </p:sp>
      <p:sp>
        <p:nvSpPr>
          <p:cNvPr id="3" name="Content Placeholder 2"/>
          <p:cNvSpPr>
            <a:spLocks noGrp="1"/>
          </p:cNvSpPr>
          <p:nvPr>
            <p:ph idx="1"/>
          </p:nvPr>
        </p:nvSpPr>
        <p:spPr/>
        <p:txBody>
          <a:bodyPr/>
          <a:lstStyle/>
          <a:p>
            <a:endParaRPr lang="en-US" dirty="0"/>
          </a:p>
        </p:txBody>
      </p:sp>
      <p:sp>
        <p:nvSpPr>
          <p:cNvPr id="21" name="Action Button: Custom 20">
            <a:hlinkClick r:id="rId2" action="ppaction://hlinksldjump" highlightClick="1"/>
          </p:cNvPr>
          <p:cNvSpPr/>
          <p:nvPr/>
        </p:nvSpPr>
        <p:spPr>
          <a:xfrm>
            <a:off x="616367" y="2506448"/>
            <a:ext cx="7285604" cy="674422"/>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TextBox 21"/>
          <p:cNvSpPr txBox="1"/>
          <p:nvPr/>
        </p:nvSpPr>
        <p:spPr>
          <a:xfrm>
            <a:off x="616367" y="2658993"/>
            <a:ext cx="3207297" cy="369332"/>
          </a:xfrm>
          <a:prstGeom prst="rect">
            <a:avLst/>
          </a:prstGeom>
          <a:noFill/>
        </p:spPr>
        <p:txBody>
          <a:bodyPr vert="horz" wrap="square" rtlCol="0">
            <a:spAutoFit/>
          </a:bodyPr>
          <a:lstStyle/>
          <a:p>
            <a:r>
              <a:rPr lang="en-US" b="1" dirty="0">
                <a:hlinkClick r:id="rId2" action="ppaction://hlinksldjump"/>
              </a:rPr>
              <a:t>Rapid sequence induction (RSI)</a:t>
            </a:r>
            <a:endParaRPr lang="en-US" b="1" dirty="0"/>
          </a:p>
        </p:txBody>
      </p:sp>
      <p:sp>
        <p:nvSpPr>
          <p:cNvPr id="23" name="Action Button: Custom 22">
            <a:hlinkClick r:id="rId3" action="ppaction://hlinksldjump" highlightClick="1"/>
          </p:cNvPr>
          <p:cNvSpPr/>
          <p:nvPr/>
        </p:nvSpPr>
        <p:spPr>
          <a:xfrm>
            <a:off x="622769" y="3436524"/>
            <a:ext cx="7285604" cy="674422"/>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TextBox 23"/>
          <p:cNvSpPr txBox="1"/>
          <p:nvPr/>
        </p:nvSpPr>
        <p:spPr>
          <a:xfrm>
            <a:off x="622769" y="3589069"/>
            <a:ext cx="1679803" cy="369332"/>
          </a:xfrm>
          <a:prstGeom prst="rect">
            <a:avLst/>
          </a:prstGeom>
          <a:noFill/>
        </p:spPr>
        <p:txBody>
          <a:bodyPr vert="horz" wrap="square" rtlCol="0">
            <a:spAutoFit/>
          </a:bodyPr>
          <a:lstStyle/>
          <a:p>
            <a:r>
              <a:rPr lang="en-US" b="1" dirty="0">
                <a:solidFill>
                  <a:schemeClr val="tx2">
                    <a:lumMod val="75000"/>
                  </a:schemeClr>
                </a:solidFill>
                <a:hlinkClick r:id="rId3" action="ppaction://hlinksldjump"/>
              </a:rPr>
              <a:t>Difficult airway</a:t>
            </a:r>
            <a:endParaRPr lang="en-US" b="1" dirty="0">
              <a:solidFill>
                <a:schemeClr val="tx2">
                  <a:lumMod val="75000"/>
                </a:schemeClr>
              </a:solidFill>
            </a:endParaRPr>
          </a:p>
        </p:txBody>
      </p:sp>
      <p:sp>
        <p:nvSpPr>
          <p:cNvPr id="25" name="Action Button: Custom 24">
            <a:hlinkClick r:id="rId4" action="ppaction://hlinksldjump" highlightClick="1"/>
          </p:cNvPr>
          <p:cNvSpPr/>
          <p:nvPr/>
        </p:nvSpPr>
        <p:spPr>
          <a:xfrm>
            <a:off x="629171" y="4366600"/>
            <a:ext cx="7285604" cy="674422"/>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TextBox 25"/>
          <p:cNvSpPr txBox="1"/>
          <p:nvPr/>
        </p:nvSpPr>
        <p:spPr>
          <a:xfrm>
            <a:off x="629171" y="4519145"/>
            <a:ext cx="3724782" cy="369332"/>
          </a:xfrm>
          <a:prstGeom prst="rect">
            <a:avLst/>
          </a:prstGeom>
          <a:noFill/>
        </p:spPr>
        <p:txBody>
          <a:bodyPr vert="horz" wrap="square" rtlCol="0">
            <a:spAutoFit/>
          </a:bodyPr>
          <a:lstStyle/>
          <a:p>
            <a:r>
              <a:rPr lang="en-US" b="1" dirty="0">
                <a:solidFill>
                  <a:schemeClr val="tx2">
                    <a:lumMod val="75000"/>
                  </a:schemeClr>
                </a:solidFill>
                <a:hlinkClick r:id="rId4" action="ppaction://hlinksldjump"/>
              </a:rPr>
              <a:t>Can’t intubate, can’t ventilate (CICV)</a:t>
            </a:r>
            <a:endParaRPr lang="en-US" b="1" dirty="0">
              <a:solidFill>
                <a:schemeClr val="tx2">
                  <a:lumMod val="75000"/>
                </a:schemeClr>
              </a:solidFill>
            </a:endParaRPr>
          </a:p>
        </p:txBody>
      </p:sp>
      <p:sp>
        <p:nvSpPr>
          <p:cNvPr id="27" name="Action Button: Custom 26">
            <a:hlinkClick r:id="rId5" action="ppaction://hlinksldjump" highlightClick="1"/>
          </p:cNvPr>
          <p:cNvSpPr/>
          <p:nvPr/>
        </p:nvSpPr>
        <p:spPr>
          <a:xfrm>
            <a:off x="635573" y="5296677"/>
            <a:ext cx="7285604" cy="674422"/>
          </a:xfrm>
          <a:prstGeom prst="actionButtonBlan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extBox 27"/>
          <p:cNvSpPr txBox="1"/>
          <p:nvPr/>
        </p:nvSpPr>
        <p:spPr>
          <a:xfrm>
            <a:off x="635573" y="5449222"/>
            <a:ext cx="3020632" cy="369332"/>
          </a:xfrm>
          <a:prstGeom prst="rect">
            <a:avLst/>
          </a:prstGeom>
          <a:noFill/>
        </p:spPr>
        <p:txBody>
          <a:bodyPr vert="horz" wrap="square" rtlCol="0">
            <a:spAutoFit/>
          </a:bodyPr>
          <a:lstStyle/>
          <a:p>
            <a:r>
              <a:rPr lang="en-US" b="1" dirty="0">
                <a:solidFill>
                  <a:schemeClr val="tx2">
                    <a:lumMod val="75000"/>
                  </a:schemeClr>
                </a:solidFill>
                <a:hlinkClick r:id="rId5" action="ppaction://hlinksldjump"/>
              </a:rPr>
              <a:t>Anticipating a difficult airway</a:t>
            </a:r>
            <a:endParaRPr lang="en-US" b="1" dirty="0">
              <a:solidFill>
                <a:schemeClr val="tx2">
                  <a:lumMod val="75000"/>
                </a:schemeClr>
              </a:solidFill>
            </a:endParaRPr>
          </a:p>
        </p:txBody>
      </p:sp>
      <p:grpSp>
        <p:nvGrpSpPr>
          <p:cNvPr id="41" name="Group 40"/>
          <p:cNvGrpSpPr/>
          <p:nvPr/>
        </p:nvGrpSpPr>
        <p:grpSpPr>
          <a:xfrm>
            <a:off x="8573600" y="1639411"/>
            <a:ext cx="474469" cy="1658359"/>
            <a:chOff x="9082677" y="1513184"/>
            <a:chExt cx="474469" cy="1658359"/>
          </a:xfrm>
        </p:grpSpPr>
        <p:sp>
          <p:nvSpPr>
            <p:cNvPr id="42" name="TextBox 41">
              <a:hlinkClick r:id="rId6" action="ppaction://hlinksldjump"/>
            </p:cNvPr>
            <p:cNvSpPr txBox="1"/>
            <p:nvPr/>
          </p:nvSpPr>
          <p:spPr>
            <a:xfrm>
              <a:off x="9089079" y="1513184"/>
              <a:ext cx="461665" cy="1658359"/>
            </a:xfrm>
            <a:prstGeom prst="rect">
              <a:avLst/>
            </a:prstGeom>
            <a:noFill/>
          </p:spPr>
          <p:txBody>
            <a:bodyPr vert="vert" wrap="square" rtlCol="0">
              <a:spAutoFit/>
            </a:bodyPr>
            <a:lstStyle/>
            <a:p>
              <a:pPr algn="ctr"/>
              <a:r>
                <a:rPr lang="en-US" b="1" dirty="0">
                  <a:solidFill>
                    <a:srgbClr val="8EB4E3"/>
                  </a:solidFill>
                </a:rPr>
                <a:t>Difficult airway</a:t>
              </a:r>
            </a:p>
          </p:txBody>
        </p:sp>
        <p:sp>
          <p:nvSpPr>
            <p:cNvPr id="43" name="Action Button: Custom 42">
              <a:hlinkClick r:id="rId3" action="ppaction://hlinksldjump" highlightClick="1"/>
            </p:cNvPr>
            <p:cNvSpPr/>
            <p:nvPr/>
          </p:nvSpPr>
          <p:spPr>
            <a:xfrm>
              <a:off x="9082677" y="1602166"/>
              <a:ext cx="474469" cy="1480395"/>
            </a:xfrm>
            <a:prstGeom prst="actionButtonBlank">
              <a:avLst/>
            </a:prstGeom>
            <a:solidFill>
              <a:schemeClr val="accent1">
                <a:alpha val="3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8573600" y="117508"/>
            <a:ext cx="474469" cy="1465459"/>
            <a:chOff x="9861818" y="361718"/>
            <a:chExt cx="474469" cy="1465459"/>
          </a:xfrm>
        </p:grpSpPr>
        <p:sp>
          <p:nvSpPr>
            <p:cNvPr id="45" name="TextBox 44"/>
            <p:cNvSpPr txBox="1"/>
            <p:nvPr/>
          </p:nvSpPr>
          <p:spPr>
            <a:xfrm>
              <a:off x="9868220" y="361718"/>
              <a:ext cx="461665" cy="1465459"/>
            </a:xfrm>
            <a:prstGeom prst="rect">
              <a:avLst/>
            </a:prstGeom>
            <a:noFill/>
          </p:spPr>
          <p:txBody>
            <a:bodyPr vert="vert" wrap="square" rtlCol="0">
              <a:spAutoFit/>
            </a:bodyPr>
            <a:lstStyle/>
            <a:p>
              <a:pPr algn="ctr"/>
              <a:r>
                <a:rPr lang="en-US" b="1" dirty="0">
                  <a:solidFill>
                    <a:schemeClr val="tx2">
                      <a:lumMod val="40000"/>
                      <a:lumOff val="60000"/>
                    </a:schemeClr>
                  </a:solidFill>
                </a:rPr>
                <a:t>RSI</a:t>
              </a:r>
            </a:p>
          </p:txBody>
        </p:sp>
        <p:sp>
          <p:nvSpPr>
            <p:cNvPr id="46" name="Action Button: Custom 45">
              <a:hlinkClick r:id="rId2" action="ppaction://hlinksldjump" highlightClick="1"/>
            </p:cNvPr>
            <p:cNvSpPr/>
            <p:nvPr/>
          </p:nvSpPr>
          <p:spPr>
            <a:xfrm>
              <a:off x="9861818" y="361718"/>
              <a:ext cx="474469" cy="1465459"/>
            </a:xfrm>
            <a:prstGeom prst="actionButtonBlank">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7" name="Action Button: Home 46">
            <a:hlinkClick r:id="rId7" action="ppaction://hlinksldjump" highlightClick="1"/>
          </p:cNvPr>
          <p:cNvSpPr/>
          <p:nvPr/>
        </p:nvSpPr>
        <p:spPr>
          <a:xfrm>
            <a:off x="8573600" y="6577958"/>
            <a:ext cx="474469" cy="223308"/>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8" name="Group 47"/>
          <p:cNvGrpSpPr/>
          <p:nvPr/>
        </p:nvGrpSpPr>
        <p:grpSpPr>
          <a:xfrm>
            <a:off x="8573600" y="4906070"/>
            <a:ext cx="474469" cy="1465459"/>
            <a:chOff x="6990141" y="3634136"/>
            <a:chExt cx="474469" cy="1465459"/>
          </a:xfrm>
        </p:grpSpPr>
        <p:sp>
          <p:nvSpPr>
            <p:cNvPr id="49" name="TextBox 48"/>
            <p:cNvSpPr txBox="1"/>
            <p:nvPr/>
          </p:nvSpPr>
          <p:spPr>
            <a:xfrm>
              <a:off x="6996543" y="3634136"/>
              <a:ext cx="461665" cy="1465459"/>
            </a:xfrm>
            <a:prstGeom prst="rect">
              <a:avLst/>
            </a:prstGeom>
            <a:noFill/>
          </p:spPr>
          <p:txBody>
            <a:bodyPr vert="vert" wrap="square" rtlCol="0">
              <a:spAutoFit/>
            </a:bodyPr>
            <a:lstStyle/>
            <a:p>
              <a:pPr algn="ctr"/>
              <a:r>
                <a:rPr lang="en-US" b="1" dirty="0">
                  <a:solidFill>
                    <a:srgbClr val="8EB4E3"/>
                  </a:solidFill>
                </a:rPr>
                <a:t>Anticipation</a:t>
              </a:r>
            </a:p>
          </p:txBody>
        </p:sp>
        <p:sp>
          <p:nvSpPr>
            <p:cNvPr id="50" name="Action Button: Custom 49">
              <a:hlinkClick r:id="rId5" action="ppaction://hlinksldjump" highlightClick="1"/>
            </p:cNvPr>
            <p:cNvSpPr/>
            <p:nvPr/>
          </p:nvSpPr>
          <p:spPr>
            <a:xfrm>
              <a:off x="6990141" y="3634136"/>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8573600" y="3296101"/>
            <a:ext cx="474469" cy="1495413"/>
            <a:chOff x="9495788" y="3268203"/>
            <a:chExt cx="474469" cy="1495413"/>
          </a:xfrm>
        </p:grpSpPr>
        <p:sp>
          <p:nvSpPr>
            <p:cNvPr id="52" name="TextBox 51"/>
            <p:cNvSpPr txBox="1"/>
            <p:nvPr/>
          </p:nvSpPr>
          <p:spPr>
            <a:xfrm>
              <a:off x="9502190" y="3268203"/>
              <a:ext cx="461665" cy="1495413"/>
            </a:xfrm>
            <a:prstGeom prst="rect">
              <a:avLst/>
            </a:prstGeom>
            <a:noFill/>
          </p:spPr>
          <p:txBody>
            <a:bodyPr vert="vert" wrap="square" rtlCol="0">
              <a:spAutoFit/>
            </a:bodyPr>
            <a:lstStyle/>
            <a:p>
              <a:pPr algn="ctr"/>
              <a:r>
                <a:rPr lang="en-US" b="1" dirty="0">
                  <a:solidFill>
                    <a:srgbClr val="8EB4E3"/>
                  </a:solidFill>
                </a:rPr>
                <a:t>CICV</a:t>
              </a:r>
            </a:p>
          </p:txBody>
        </p:sp>
        <p:sp>
          <p:nvSpPr>
            <p:cNvPr id="53" name="Action Button: Custom 52">
              <a:hlinkClick r:id="rId4" action="ppaction://hlinksldjump" highlightClick="1"/>
            </p:cNvPr>
            <p:cNvSpPr/>
            <p:nvPr/>
          </p:nvSpPr>
          <p:spPr>
            <a:xfrm>
              <a:off x="9495788" y="3283180"/>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951978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grpSp>
        <p:nvGrpSpPr>
          <p:cNvPr id="13" name="Group 12"/>
          <p:cNvGrpSpPr/>
          <p:nvPr/>
        </p:nvGrpSpPr>
        <p:grpSpPr>
          <a:xfrm>
            <a:off x="8573600" y="1639411"/>
            <a:ext cx="474469" cy="1658359"/>
            <a:chOff x="9082677" y="1513184"/>
            <a:chExt cx="474469" cy="1658359"/>
          </a:xfrm>
        </p:grpSpPr>
        <p:sp>
          <p:nvSpPr>
            <p:cNvPr id="14" name="TextBox 13">
              <a:hlinkClick r:id="rId2" action="ppaction://hlinksldjump"/>
            </p:cNvPr>
            <p:cNvSpPr txBox="1"/>
            <p:nvPr/>
          </p:nvSpPr>
          <p:spPr>
            <a:xfrm>
              <a:off x="9089079" y="1513184"/>
              <a:ext cx="461665" cy="1658359"/>
            </a:xfrm>
            <a:prstGeom prst="rect">
              <a:avLst/>
            </a:prstGeom>
            <a:noFill/>
          </p:spPr>
          <p:txBody>
            <a:bodyPr vert="vert" wrap="square" rtlCol="0">
              <a:spAutoFit/>
            </a:bodyPr>
            <a:lstStyle/>
            <a:p>
              <a:pPr algn="ctr"/>
              <a:r>
                <a:rPr lang="en-US" b="1" dirty="0">
                  <a:solidFill>
                    <a:srgbClr val="8EB4E3"/>
                  </a:solidFill>
                </a:rPr>
                <a:t>Difficult airway</a:t>
              </a:r>
            </a:p>
          </p:txBody>
        </p:sp>
        <p:sp>
          <p:nvSpPr>
            <p:cNvPr id="15" name="Action Button: Custom 14">
              <a:hlinkClick r:id="rId3" action="ppaction://hlinksldjump" highlightClick="1"/>
            </p:cNvPr>
            <p:cNvSpPr/>
            <p:nvPr/>
          </p:nvSpPr>
          <p:spPr>
            <a:xfrm>
              <a:off x="9082677" y="1602166"/>
              <a:ext cx="474469" cy="1480395"/>
            </a:xfrm>
            <a:prstGeom prst="actionButtonBlank">
              <a:avLst/>
            </a:prstGeom>
            <a:solidFill>
              <a:schemeClr val="accent1">
                <a:alpha val="3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6" name="Group 15"/>
          <p:cNvGrpSpPr/>
          <p:nvPr/>
        </p:nvGrpSpPr>
        <p:grpSpPr>
          <a:xfrm>
            <a:off x="8573600" y="117508"/>
            <a:ext cx="474469" cy="1465459"/>
            <a:chOff x="9861818" y="361718"/>
            <a:chExt cx="474469" cy="1465459"/>
          </a:xfrm>
        </p:grpSpPr>
        <p:sp>
          <p:nvSpPr>
            <p:cNvPr id="17" name="TextBox 16"/>
            <p:cNvSpPr txBox="1"/>
            <p:nvPr/>
          </p:nvSpPr>
          <p:spPr>
            <a:xfrm>
              <a:off x="9868220" y="361718"/>
              <a:ext cx="461665" cy="1465459"/>
            </a:xfrm>
            <a:prstGeom prst="rect">
              <a:avLst/>
            </a:prstGeom>
            <a:noFill/>
          </p:spPr>
          <p:txBody>
            <a:bodyPr vert="vert" wrap="square" rtlCol="0">
              <a:spAutoFit/>
            </a:bodyPr>
            <a:lstStyle/>
            <a:p>
              <a:pPr algn="ctr"/>
              <a:r>
                <a:rPr lang="en-US" b="1" dirty="0">
                  <a:solidFill>
                    <a:schemeClr val="tx2">
                      <a:lumMod val="40000"/>
                      <a:lumOff val="60000"/>
                    </a:schemeClr>
                  </a:solidFill>
                </a:rPr>
                <a:t>RSI</a:t>
              </a:r>
            </a:p>
          </p:txBody>
        </p:sp>
        <p:sp>
          <p:nvSpPr>
            <p:cNvPr id="18" name="Action Button: Custom 17">
              <a:hlinkClick r:id="rId4" action="ppaction://hlinksldjump" highlightClick="1"/>
            </p:cNvPr>
            <p:cNvSpPr/>
            <p:nvPr/>
          </p:nvSpPr>
          <p:spPr>
            <a:xfrm>
              <a:off x="9861818" y="361718"/>
              <a:ext cx="474469" cy="1465459"/>
            </a:xfrm>
            <a:prstGeom prst="actionButtonBlank">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9" name="Action Button: Home 18">
            <a:hlinkClick r:id="rId5" action="ppaction://hlinksldjump" highlightClick="1"/>
          </p:cNvPr>
          <p:cNvSpPr/>
          <p:nvPr/>
        </p:nvSpPr>
        <p:spPr>
          <a:xfrm>
            <a:off x="8573600" y="6577958"/>
            <a:ext cx="474469" cy="223308"/>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up 19"/>
          <p:cNvGrpSpPr/>
          <p:nvPr/>
        </p:nvGrpSpPr>
        <p:grpSpPr>
          <a:xfrm>
            <a:off x="8573600" y="4906070"/>
            <a:ext cx="474469" cy="1465459"/>
            <a:chOff x="6990141" y="3634136"/>
            <a:chExt cx="474469" cy="1465459"/>
          </a:xfrm>
        </p:grpSpPr>
        <p:sp>
          <p:nvSpPr>
            <p:cNvPr id="21" name="TextBox 20"/>
            <p:cNvSpPr txBox="1"/>
            <p:nvPr/>
          </p:nvSpPr>
          <p:spPr>
            <a:xfrm>
              <a:off x="6996543" y="3634136"/>
              <a:ext cx="461665" cy="1465459"/>
            </a:xfrm>
            <a:prstGeom prst="rect">
              <a:avLst/>
            </a:prstGeom>
            <a:noFill/>
          </p:spPr>
          <p:txBody>
            <a:bodyPr vert="vert" wrap="square" rtlCol="0">
              <a:spAutoFit/>
            </a:bodyPr>
            <a:lstStyle/>
            <a:p>
              <a:pPr algn="ctr"/>
              <a:r>
                <a:rPr lang="en-US" b="1" dirty="0">
                  <a:solidFill>
                    <a:srgbClr val="8EB4E3"/>
                  </a:solidFill>
                </a:rPr>
                <a:t>Anticipation</a:t>
              </a:r>
            </a:p>
          </p:txBody>
        </p:sp>
        <p:sp>
          <p:nvSpPr>
            <p:cNvPr id="22" name="Action Button: Custom 21">
              <a:hlinkClick r:id="rId6" action="ppaction://hlinksldjump" highlightClick="1"/>
            </p:cNvPr>
            <p:cNvSpPr/>
            <p:nvPr/>
          </p:nvSpPr>
          <p:spPr>
            <a:xfrm>
              <a:off x="6990141" y="3634136"/>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8573600" y="3296101"/>
            <a:ext cx="474469" cy="1495413"/>
            <a:chOff x="9495788" y="3268203"/>
            <a:chExt cx="474469" cy="1495413"/>
          </a:xfrm>
        </p:grpSpPr>
        <p:sp>
          <p:nvSpPr>
            <p:cNvPr id="24" name="TextBox 23"/>
            <p:cNvSpPr txBox="1"/>
            <p:nvPr/>
          </p:nvSpPr>
          <p:spPr>
            <a:xfrm>
              <a:off x="9502190" y="3268203"/>
              <a:ext cx="461665" cy="1495413"/>
            </a:xfrm>
            <a:prstGeom prst="rect">
              <a:avLst/>
            </a:prstGeom>
            <a:noFill/>
          </p:spPr>
          <p:txBody>
            <a:bodyPr vert="vert" wrap="square" rtlCol="0">
              <a:spAutoFit/>
            </a:bodyPr>
            <a:lstStyle/>
            <a:p>
              <a:pPr algn="ctr"/>
              <a:r>
                <a:rPr lang="en-US" b="1" dirty="0">
                  <a:solidFill>
                    <a:srgbClr val="FF0000"/>
                  </a:solidFill>
                </a:rPr>
                <a:t>CICV</a:t>
              </a:r>
            </a:p>
          </p:txBody>
        </p:sp>
        <p:sp>
          <p:nvSpPr>
            <p:cNvPr id="25" name="Action Button: Custom 24">
              <a:hlinkClick r:id="rId7" action="ppaction://hlinksldjump" highlightClick="1"/>
            </p:cNvPr>
            <p:cNvSpPr/>
            <p:nvPr/>
          </p:nvSpPr>
          <p:spPr>
            <a:xfrm>
              <a:off x="9495788" y="3283180"/>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6" name="Action Button: Forward or Next 25">
            <a:hlinkClick r:id="" action="ppaction://hlinkshowjump?jump=nextslide" highlightClick="1"/>
          </p:cNvPr>
          <p:cNvSpPr/>
          <p:nvPr/>
        </p:nvSpPr>
        <p:spPr>
          <a:xfrm>
            <a:off x="7382184" y="5838250"/>
            <a:ext cx="847416" cy="83740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Content Placeholder 2"/>
          <p:cNvSpPr txBox="1">
            <a:spLocks/>
          </p:cNvSpPr>
          <p:nvPr/>
        </p:nvSpPr>
        <p:spPr>
          <a:xfrm>
            <a:off x="457200" y="1588648"/>
            <a:ext cx="7620000" cy="48006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Font typeface="Arial" pitchFamily="34" charset="0"/>
              <a:buNone/>
              <a:defRPr/>
            </a:pPr>
            <a:r>
              <a:rPr lang="en-GB" sz="2400" dirty="0"/>
              <a:t>This section covers what happens when, following induction, you cannot </a:t>
            </a:r>
            <a:r>
              <a:rPr lang="en-GB" sz="2400" dirty="0" err="1"/>
              <a:t>intubate</a:t>
            </a:r>
            <a:r>
              <a:rPr lang="en-GB" sz="2400" dirty="0"/>
              <a:t> or ventilate the patient.</a:t>
            </a:r>
          </a:p>
          <a:p>
            <a:pPr marL="114300" indent="0">
              <a:buFont typeface="Arial" pitchFamily="34" charset="0"/>
              <a:buNone/>
              <a:defRPr/>
            </a:pPr>
            <a:endParaRPr lang="en-GB" sz="2400" dirty="0"/>
          </a:p>
          <a:p>
            <a:pPr marL="114300" indent="0">
              <a:buFont typeface="Arial" pitchFamily="34" charset="0"/>
              <a:buNone/>
              <a:defRPr/>
            </a:pPr>
            <a:r>
              <a:rPr lang="en-GB" sz="2400" b="1" dirty="0">
                <a:solidFill>
                  <a:schemeClr val="tx2">
                    <a:lumMod val="75000"/>
                  </a:schemeClr>
                </a:solidFill>
              </a:rPr>
              <a:t>Learning Outcomes</a:t>
            </a:r>
          </a:p>
          <a:p>
            <a:pPr>
              <a:defRPr/>
            </a:pPr>
            <a:r>
              <a:rPr lang="en-GB" sz="2400" dirty="0"/>
              <a:t>Know what a can’t </a:t>
            </a:r>
            <a:r>
              <a:rPr lang="en-GB" sz="2400" dirty="0" err="1"/>
              <a:t>intubate</a:t>
            </a:r>
            <a:r>
              <a:rPr lang="en-GB" sz="2400" dirty="0"/>
              <a:t>, can’t ventilate situation is</a:t>
            </a:r>
          </a:p>
          <a:p>
            <a:pPr>
              <a:defRPr/>
            </a:pPr>
            <a:r>
              <a:rPr lang="en-GB" sz="2400" dirty="0"/>
              <a:t>Know what is involved in the can’t intubate, can’t ventilate algorithm  </a:t>
            </a:r>
          </a:p>
          <a:p>
            <a:pPr marL="114300" indent="0">
              <a:buFont typeface="Arial" pitchFamily="34" charset="0"/>
              <a:buNone/>
              <a:defRPr/>
            </a:pPr>
            <a:endParaRPr lang="en-GB" sz="2400" dirty="0">
              <a:solidFill>
                <a:schemeClr val="tx2">
                  <a:lumMod val="75000"/>
                </a:schemeClr>
              </a:solidFill>
            </a:endParaRPr>
          </a:p>
          <a:p>
            <a:pPr marL="114300" indent="0">
              <a:buFont typeface="Arial" pitchFamily="34" charset="0"/>
              <a:buNone/>
              <a:defRPr/>
            </a:pPr>
            <a:endParaRPr lang="en-GB" sz="2400" dirty="0"/>
          </a:p>
          <a:p>
            <a:endParaRPr lang="en-US" dirty="0"/>
          </a:p>
        </p:txBody>
      </p:sp>
    </p:spTree>
    <p:extLst>
      <p:ext uri="{BB962C8B-B14F-4D97-AF65-F5344CB8AC3E}">
        <p14:creationId xmlns:p14="http://schemas.microsoft.com/office/powerpoint/2010/main" val="21229183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Contents</a:t>
            </a:r>
          </a:p>
        </p:txBody>
      </p:sp>
      <p:sp>
        <p:nvSpPr>
          <p:cNvPr id="3" name="Content Placeholder 2"/>
          <p:cNvSpPr>
            <a:spLocks noGrp="1"/>
          </p:cNvSpPr>
          <p:nvPr>
            <p:ph idx="1"/>
          </p:nvPr>
        </p:nvSpPr>
        <p:spPr/>
        <p:txBody>
          <a:bodyPr/>
          <a:lstStyle/>
          <a:p>
            <a:r>
              <a:rPr lang="en-US" dirty="0"/>
              <a:t>Definition</a:t>
            </a:r>
          </a:p>
          <a:p>
            <a:r>
              <a:rPr lang="en-US" dirty="0"/>
              <a:t>Management</a:t>
            </a:r>
          </a:p>
          <a:p>
            <a:endParaRPr lang="en-US" dirty="0"/>
          </a:p>
        </p:txBody>
      </p:sp>
      <p:grpSp>
        <p:nvGrpSpPr>
          <p:cNvPr id="13" name="Group 12"/>
          <p:cNvGrpSpPr/>
          <p:nvPr/>
        </p:nvGrpSpPr>
        <p:grpSpPr>
          <a:xfrm>
            <a:off x="8573600" y="1639411"/>
            <a:ext cx="474469" cy="1658359"/>
            <a:chOff x="9082677" y="1513184"/>
            <a:chExt cx="474469" cy="1658359"/>
          </a:xfrm>
        </p:grpSpPr>
        <p:sp>
          <p:nvSpPr>
            <p:cNvPr id="14" name="TextBox 13">
              <a:hlinkClick r:id="rId2" action="ppaction://hlinksldjump"/>
            </p:cNvPr>
            <p:cNvSpPr txBox="1"/>
            <p:nvPr/>
          </p:nvSpPr>
          <p:spPr>
            <a:xfrm>
              <a:off x="9089079" y="1513184"/>
              <a:ext cx="461665" cy="1658359"/>
            </a:xfrm>
            <a:prstGeom prst="rect">
              <a:avLst/>
            </a:prstGeom>
            <a:noFill/>
          </p:spPr>
          <p:txBody>
            <a:bodyPr vert="vert" wrap="square" rtlCol="0">
              <a:spAutoFit/>
            </a:bodyPr>
            <a:lstStyle/>
            <a:p>
              <a:pPr algn="ctr"/>
              <a:r>
                <a:rPr lang="en-US" b="1" dirty="0">
                  <a:solidFill>
                    <a:srgbClr val="8EB4E3"/>
                  </a:solidFill>
                </a:rPr>
                <a:t>Difficult airway</a:t>
              </a:r>
            </a:p>
          </p:txBody>
        </p:sp>
        <p:sp>
          <p:nvSpPr>
            <p:cNvPr id="15" name="Action Button: Custom 14">
              <a:hlinkClick r:id="rId3" action="ppaction://hlinksldjump" highlightClick="1"/>
            </p:cNvPr>
            <p:cNvSpPr/>
            <p:nvPr/>
          </p:nvSpPr>
          <p:spPr>
            <a:xfrm>
              <a:off x="9082677" y="1602166"/>
              <a:ext cx="474469" cy="1480395"/>
            </a:xfrm>
            <a:prstGeom prst="actionButtonBlank">
              <a:avLst/>
            </a:prstGeom>
            <a:solidFill>
              <a:schemeClr val="accent1">
                <a:alpha val="3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6" name="Group 15"/>
          <p:cNvGrpSpPr/>
          <p:nvPr/>
        </p:nvGrpSpPr>
        <p:grpSpPr>
          <a:xfrm>
            <a:off x="8573600" y="117508"/>
            <a:ext cx="474469" cy="1465459"/>
            <a:chOff x="9861818" y="361718"/>
            <a:chExt cx="474469" cy="1465459"/>
          </a:xfrm>
        </p:grpSpPr>
        <p:sp>
          <p:nvSpPr>
            <p:cNvPr id="17" name="TextBox 16"/>
            <p:cNvSpPr txBox="1"/>
            <p:nvPr/>
          </p:nvSpPr>
          <p:spPr>
            <a:xfrm>
              <a:off x="9868220" y="361718"/>
              <a:ext cx="461665" cy="1465459"/>
            </a:xfrm>
            <a:prstGeom prst="rect">
              <a:avLst/>
            </a:prstGeom>
            <a:noFill/>
          </p:spPr>
          <p:txBody>
            <a:bodyPr vert="vert" wrap="square" rtlCol="0">
              <a:spAutoFit/>
            </a:bodyPr>
            <a:lstStyle/>
            <a:p>
              <a:pPr algn="ctr"/>
              <a:r>
                <a:rPr lang="en-US" b="1" dirty="0">
                  <a:solidFill>
                    <a:schemeClr val="tx2">
                      <a:lumMod val="40000"/>
                      <a:lumOff val="60000"/>
                    </a:schemeClr>
                  </a:solidFill>
                </a:rPr>
                <a:t>RSI</a:t>
              </a:r>
            </a:p>
          </p:txBody>
        </p:sp>
        <p:sp>
          <p:nvSpPr>
            <p:cNvPr id="18" name="Action Button: Custom 17">
              <a:hlinkClick r:id="rId4" action="ppaction://hlinksldjump" highlightClick="1"/>
            </p:cNvPr>
            <p:cNvSpPr/>
            <p:nvPr/>
          </p:nvSpPr>
          <p:spPr>
            <a:xfrm>
              <a:off x="9861818" y="361718"/>
              <a:ext cx="474469" cy="1465459"/>
            </a:xfrm>
            <a:prstGeom prst="actionButtonBlank">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9" name="Action Button: Home 18">
            <a:hlinkClick r:id="rId5" action="ppaction://hlinksldjump" highlightClick="1"/>
          </p:cNvPr>
          <p:cNvSpPr/>
          <p:nvPr/>
        </p:nvSpPr>
        <p:spPr>
          <a:xfrm>
            <a:off x="8573600" y="6577958"/>
            <a:ext cx="474469" cy="223308"/>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up 19"/>
          <p:cNvGrpSpPr/>
          <p:nvPr/>
        </p:nvGrpSpPr>
        <p:grpSpPr>
          <a:xfrm>
            <a:off x="8573600" y="4906070"/>
            <a:ext cx="474469" cy="1465459"/>
            <a:chOff x="6990141" y="3634136"/>
            <a:chExt cx="474469" cy="1465459"/>
          </a:xfrm>
        </p:grpSpPr>
        <p:sp>
          <p:nvSpPr>
            <p:cNvPr id="21" name="TextBox 20"/>
            <p:cNvSpPr txBox="1"/>
            <p:nvPr/>
          </p:nvSpPr>
          <p:spPr>
            <a:xfrm>
              <a:off x="6996543" y="3634136"/>
              <a:ext cx="461665" cy="1465459"/>
            </a:xfrm>
            <a:prstGeom prst="rect">
              <a:avLst/>
            </a:prstGeom>
            <a:noFill/>
          </p:spPr>
          <p:txBody>
            <a:bodyPr vert="vert" wrap="square" rtlCol="0">
              <a:spAutoFit/>
            </a:bodyPr>
            <a:lstStyle/>
            <a:p>
              <a:pPr algn="ctr"/>
              <a:r>
                <a:rPr lang="en-US" b="1" dirty="0">
                  <a:solidFill>
                    <a:srgbClr val="8EB4E3"/>
                  </a:solidFill>
                </a:rPr>
                <a:t>Anticipation</a:t>
              </a:r>
            </a:p>
          </p:txBody>
        </p:sp>
        <p:sp>
          <p:nvSpPr>
            <p:cNvPr id="22" name="Action Button: Custom 21">
              <a:hlinkClick r:id="rId6" action="ppaction://hlinksldjump" highlightClick="1"/>
            </p:cNvPr>
            <p:cNvSpPr/>
            <p:nvPr/>
          </p:nvSpPr>
          <p:spPr>
            <a:xfrm>
              <a:off x="6990141" y="3634136"/>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8573600" y="3296101"/>
            <a:ext cx="474469" cy="1495413"/>
            <a:chOff x="9495788" y="3268203"/>
            <a:chExt cx="474469" cy="1495413"/>
          </a:xfrm>
        </p:grpSpPr>
        <p:sp>
          <p:nvSpPr>
            <p:cNvPr id="24" name="TextBox 23"/>
            <p:cNvSpPr txBox="1"/>
            <p:nvPr/>
          </p:nvSpPr>
          <p:spPr>
            <a:xfrm>
              <a:off x="9502190" y="3268203"/>
              <a:ext cx="461665" cy="1495413"/>
            </a:xfrm>
            <a:prstGeom prst="rect">
              <a:avLst/>
            </a:prstGeom>
            <a:noFill/>
          </p:spPr>
          <p:txBody>
            <a:bodyPr vert="vert" wrap="square" rtlCol="0">
              <a:spAutoFit/>
            </a:bodyPr>
            <a:lstStyle/>
            <a:p>
              <a:pPr algn="ctr"/>
              <a:r>
                <a:rPr lang="en-US" b="1" dirty="0">
                  <a:solidFill>
                    <a:srgbClr val="FF0000"/>
                  </a:solidFill>
                </a:rPr>
                <a:t>CICV</a:t>
              </a:r>
            </a:p>
          </p:txBody>
        </p:sp>
        <p:sp>
          <p:nvSpPr>
            <p:cNvPr id="25" name="Action Button: Custom 24">
              <a:hlinkClick r:id="rId7" action="ppaction://hlinksldjump" highlightClick="1"/>
            </p:cNvPr>
            <p:cNvSpPr/>
            <p:nvPr/>
          </p:nvSpPr>
          <p:spPr>
            <a:xfrm>
              <a:off x="9495788" y="3283180"/>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6" name="Action Button: Forward or Next 25">
            <a:hlinkClick r:id="" action="ppaction://hlinkshowjump?jump=nextslide" highlightClick="1"/>
          </p:cNvPr>
          <p:cNvSpPr/>
          <p:nvPr/>
        </p:nvSpPr>
        <p:spPr>
          <a:xfrm>
            <a:off x="7382184" y="5838250"/>
            <a:ext cx="847416" cy="83740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04502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a:t>
            </a:r>
          </a:p>
        </p:txBody>
      </p:sp>
      <p:sp>
        <p:nvSpPr>
          <p:cNvPr id="3" name="Content Placeholder 2"/>
          <p:cNvSpPr>
            <a:spLocks noGrp="1"/>
          </p:cNvSpPr>
          <p:nvPr>
            <p:ph idx="1"/>
          </p:nvPr>
        </p:nvSpPr>
        <p:spPr/>
        <p:txBody>
          <a:bodyPr/>
          <a:lstStyle/>
          <a:p>
            <a:pPr marL="114300" indent="0">
              <a:buNone/>
            </a:pPr>
            <a:r>
              <a:rPr lang="en-US" dirty="0"/>
              <a:t>Having performed a RSI you are unable to intubate the patient. If your rescue strategies also fail to oxygenate the patient then you have a can’t intubate, can’t ventilate scenario </a:t>
            </a:r>
          </a:p>
          <a:p>
            <a:pPr marL="114300" indent="0">
              <a:buNone/>
            </a:pPr>
            <a:endParaRPr lang="en-US" dirty="0"/>
          </a:p>
          <a:p>
            <a:pPr marL="114300" indent="0">
              <a:buNone/>
            </a:pPr>
            <a:r>
              <a:rPr lang="en-US" dirty="0"/>
              <a:t>Without oxygen delivery by some means the patient will rapidly become hypoxic and often the option of allowing the patient to wake and spontaneously breathe may not be available in the critically ill ICU patient</a:t>
            </a:r>
          </a:p>
          <a:p>
            <a:pPr marL="114300" indent="0">
              <a:buNone/>
            </a:pPr>
            <a:endParaRPr lang="en-US" dirty="0"/>
          </a:p>
        </p:txBody>
      </p:sp>
      <p:grpSp>
        <p:nvGrpSpPr>
          <p:cNvPr id="13" name="Group 12"/>
          <p:cNvGrpSpPr/>
          <p:nvPr/>
        </p:nvGrpSpPr>
        <p:grpSpPr>
          <a:xfrm>
            <a:off x="8573600" y="1639411"/>
            <a:ext cx="474469" cy="1658359"/>
            <a:chOff x="9082677" y="1513184"/>
            <a:chExt cx="474469" cy="1658359"/>
          </a:xfrm>
        </p:grpSpPr>
        <p:sp>
          <p:nvSpPr>
            <p:cNvPr id="14" name="TextBox 13">
              <a:hlinkClick r:id="rId2" action="ppaction://hlinksldjump"/>
            </p:cNvPr>
            <p:cNvSpPr txBox="1"/>
            <p:nvPr/>
          </p:nvSpPr>
          <p:spPr>
            <a:xfrm>
              <a:off x="9089079" y="1513184"/>
              <a:ext cx="461665" cy="1658359"/>
            </a:xfrm>
            <a:prstGeom prst="rect">
              <a:avLst/>
            </a:prstGeom>
            <a:noFill/>
          </p:spPr>
          <p:txBody>
            <a:bodyPr vert="vert" wrap="square" rtlCol="0">
              <a:spAutoFit/>
            </a:bodyPr>
            <a:lstStyle/>
            <a:p>
              <a:pPr algn="ctr"/>
              <a:r>
                <a:rPr lang="en-US" b="1" dirty="0">
                  <a:solidFill>
                    <a:srgbClr val="8EB4E3"/>
                  </a:solidFill>
                </a:rPr>
                <a:t>Difficult airway</a:t>
              </a:r>
            </a:p>
          </p:txBody>
        </p:sp>
        <p:sp>
          <p:nvSpPr>
            <p:cNvPr id="15" name="Action Button: Custom 14">
              <a:hlinkClick r:id="rId3" action="ppaction://hlinksldjump" highlightClick="1"/>
            </p:cNvPr>
            <p:cNvSpPr/>
            <p:nvPr/>
          </p:nvSpPr>
          <p:spPr>
            <a:xfrm>
              <a:off x="9082677" y="1602166"/>
              <a:ext cx="474469" cy="1480395"/>
            </a:xfrm>
            <a:prstGeom prst="actionButtonBlank">
              <a:avLst/>
            </a:prstGeom>
            <a:solidFill>
              <a:schemeClr val="accent1">
                <a:alpha val="3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6" name="Group 15"/>
          <p:cNvGrpSpPr/>
          <p:nvPr/>
        </p:nvGrpSpPr>
        <p:grpSpPr>
          <a:xfrm>
            <a:off x="8573600" y="117508"/>
            <a:ext cx="474469" cy="1465459"/>
            <a:chOff x="9861818" y="361718"/>
            <a:chExt cx="474469" cy="1465459"/>
          </a:xfrm>
        </p:grpSpPr>
        <p:sp>
          <p:nvSpPr>
            <p:cNvPr id="17" name="TextBox 16"/>
            <p:cNvSpPr txBox="1"/>
            <p:nvPr/>
          </p:nvSpPr>
          <p:spPr>
            <a:xfrm>
              <a:off x="9868220" y="361718"/>
              <a:ext cx="461665" cy="1465459"/>
            </a:xfrm>
            <a:prstGeom prst="rect">
              <a:avLst/>
            </a:prstGeom>
            <a:noFill/>
          </p:spPr>
          <p:txBody>
            <a:bodyPr vert="vert" wrap="square" rtlCol="0">
              <a:spAutoFit/>
            </a:bodyPr>
            <a:lstStyle/>
            <a:p>
              <a:pPr algn="ctr"/>
              <a:r>
                <a:rPr lang="en-US" b="1" dirty="0">
                  <a:solidFill>
                    <a:schemeClr val="tx2">
                      <a:lumMod val="40000"/>
                      <a:lumOff val="60000"/>
                    </a:schemeClr>
                  </a:solidFill>
                </a:rPr>
                <a:t>RSI</a:t>
              </a:r>
            </a:p>
          </p:txBody>
        </p:sp>
        <p:sp>
          <p:nvSpPr>
            <p:cNvPr id="18" name="Action Button: Custom 17">
              <a:hlinkClick r:id="rId4" action="ppaction://hlinksldjump" highlightClick="1"/>
            </p:cNvPr>
            <p:cNvSpPr/>
            <p:nvPr/>
          </p:nvSpPr>
          <p:spPr>
            <a:xfrm>
              <a:off x="9861818" y="361718"/>
              <a:ext cx="474469" cy="1465459"/>
            </a:xfrm>
            <a:prstGeom prst="actionButtonBlank">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9" name="Action Button: Home 18">
            <a:hlinkClick r:id="rId5" action="ppaction://hlinksldjump" highlightClick="1"/>
          </p:cNvPr>
          <p:cNvSpPr/>
          <p:nvPr/>
        </p:nvSpPr>
        <p:spPr>
          <a:xfrm>
            <a:off x="8573600" y="6577958"/>
            <a:ext cx="474469" cy="223308"/>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up 19"/>
          <p:cNvGrpSpPr/>
          <p:nvPr/>
        </p:nvGrpSpPr>
        <p:grpSpPr>
          <a:xfrm>
            <a:off x="8573600" y="4906070"/>
            <a:ext cx="474469" cy="1465459"/>
            <a:chOff x="6990141" y="3634136"/>
            <a:chExt cx="474469" cy="1465459"/>
          </a:xfrm>
        </p:grpSpPr>
        <p:sp>
          <p:nvSpPr>
            <p:cNvPr id="21" name="TextBox 20"/>
            <p:cNvSpPr txBox="1"/>
            <p:nvPr/>
          </p:nvSpPr>
          <p:spPr>
            <a:xfrm>
              <a:off x="6996543" y="3634136"/>
              <a:ext cx="461665" cy="1465459"/>
            </a:xfrm>
            <a:prstGeom prst="rect">
              <a:avLst/>
            </a:prstGeom>
            <a:noFill/>
          </p:spPr>
          <p:txBody>
            <a:bodyPr vert="vert" wrap="square" rtlCol="0">
              <a:spAutoFit/>
            </a:bodyPr>
            <a:lstStyle/>
            <a:p>
              <a:pPr algn="ctr"/>
              <a:r>
                <a:rPr lang="en-US" b="1" dirty="0">
                  <a:solidFill>
                    <a:srgbClr val="8EB4E3"/>
                  </a:solidFill>
                </a:rPr>
                <a:t>Anticipation</a:t>
              </a:r>
            </a:p>
          </p:txBody>
        </p:sp>
        <p:sp>
          <p:nvSpPr>
            <p:cNvPr id="22" name="Action Button: Custom 21">
              <a:hlinkClick r:id="rId6" action="ppaction://hlinksldjump" highlightClick="1"/>
            </p:cNvPr>
            <p:cNvSpPr/>
            <p:nvPr/>
          </p:nvSpPr>
          <p:spPr>
            <a:xfrm>
              <a:off x="6990141" y="3634136"/>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8573600" y="3296101"/>
            <a:ext cx="474469" cy="1495413"/>
            <a:chOff x="9495788" y="3268203"/>
            <a:chExt cx="474469" cy="1495413"/>
          </a:xfrm>
        </p:grpSpPr>
        <p:sp>
          <p:nvSpPr>
            <p:cNvPr id="24" name="TextBox 23"/>
            <p:cNvSpPr txBox="1"/>
            <p:nvPr/>
          </p:nvSpPr>
          <p:spPr>
            <a:xfrm>
              <a:off x="9502190" y="3268203"/>
              <a:ext cx="461665" cy="1495413"/>
            </a:xfrm>
            <a:prstGeom prst="rect">
              <a:avLst/>
            </a:prstGeom>
            <a:noFill/>
          </p:spPr>
          <p:txBody>
            <a:bodyPr vert="vert" wrap="square" rtlCol="0">
              <a:spAutoFit/>
            </a:bodyPr>
            <a:lstStyle/>
            <a:p>
              <a:pPr algn="ctr"/>
              <a:r>
                <a:rPr lang="en-US" b="1" dirty="0">
                  <a:solidFill>
                    <a:srgbClr val="FF0000"/>
                  </a:solidFill>
                </a:rPr>
                <a:t>CICV</a:t>
              </a:r>
            </a:p>
          </p:txBody>
        </p:sp>
        <p:sp>
          <p:nvSpPr>
            <p:cNvPr id="25" name="Action Button: Custom 24">
              <a:hlinkClick r:id="rId7" action="ppaction://hlinksldjump" highlightClick="1"/>
            </p:cNvPr>
            <p:cNvSpPr/>
            <p:nvPr/>
          </p:nvSpPr>
          <p:spPr>
            <a:xfrm>
              <a:off x="9495788" y="3283180"/>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6" name="Action Button: Forward or Next 25">
            <a:hlinkClick r:id="" action="ppaction://hlinkshowjump?jump=nextslide" highlightClick="1"/>
          </p:cNvPr>
          <p:cNvSpPr/>
          <p:nvPr/>
        </p:nvSpPr>
        <p:spPr>
          <a:xfrm>
            <a:off x="7382184" y="5838250"/>
            <a:ext cx="847416" cy="83740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26253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p>
        </p:txBody>
      </p:sp>
      <p:sp>
        <p:nvSpPr>
          <p:cNvPr id="3" name="Content Placeholder 2"/>
          <p:cNvSpPr>
            <a:spLocks noGrp="1"/>
          </p:cNvSpPr>
          <p:nvPr>
            <p:ph idx="1"/>
          </p:nvPr>
        </p:nvSpPr>
        <p:spPr/>
        <p:txBody>
          <a:bodyPr/>
          <a:lstStyle/>
          <a:p>
            <a:pPr marL="114300" indent="0">
              <a:buNone/>
            </a:pPr>
            <a:r>
              <a:rPr lang="en-US" dirty="0"/>
              <a:t>In the event of a can’t intubate, cant ventilate situation a  “front of neck airway” FONA is performed</a:t>
            </a:r>
          </a:p>
          <a:p>
            <a:pPr marL="114300" indent="0">
              <a:buNone/>
            </a:pPr>
            <a:endParaRPr lang="en-US" dirty="0"/>
          </a:p>
          <a:p>
            <a:pPr marL="114300" indent="0">
              <a:buNone/>
            </a:pPr>
            <a:r>
              <a:rPr lang="en-US" dirty="0"/>
              <a:t>The next side shows the Difficult Airway Society (DAS) guidelines for the management of a can’t intubate, can’t ventilate situation </a:t>
            </a:r>
            <a:r>
              <a:rPr lang="mr-IN" dirty="0"/>
              <a:t>–</a:t>
            </a:r>
            <a:r>
              <a:rPr lang="en-US" dirty="0"/>
              <a:t> Plan D.</a:t>
            </a:r>
          </a:p>
          <a:p>
            <a:pPr marL="114300" indent="0">
              <a:buNone/>
            </a:pPr>
            <a:endParaRPr lang="en-US" dirty="0"/>
          </a:p>
          <a:p>
            <a:pPr marL="114300" indent="0">
              <a:buNone/>
            </a:pPr>
            <a:endParaRPr lang="en-US" dirty="0"/>
          </a:p>
        </p:txBody>
      </p:sp>
      <p:grpSp>
        <p:nvGrpSpPr>
          <p:cNvPr id="13" name="Group 12"/>
          <p:cNvGrpSpPr/>
          <p:nvPr/>
        </p:nvGrpSpPr>
        <p:grpSpPr>
          <a:xfrm>
            <a:off x="8573600" y="1639411"/>
            <a:ext cx="474469" cy="1658359"/>
            <a:chOff x="9082677" y="1513184"/>
            <a:chExt cx="474469" cy="1658359"/>
          </a:xfrm>
        </p:grpSpPr>
        <p:sp>
          <p:nvSpPr>
            <p:cNvPr id="14" name="TextBox 13">
              <a:hlinkClick r:id="rId2" action="ppaction://hlinksldjump"/>
            </p:cNvPr>
            <p:cNvSpPr txBox="1"/>
            <p:nvPr/>
          </p:nvSpPr>
          <p:spPr>
            <a:xfrm>
              <a:off x="9089079" y="1513184"/>
              <a:ext cx="461665" cy="1658359"/>
            </a:xfrm>
            <a:prstGeom prst="rect">
              <a:avLst/>
            </a:prstGeom>
            <a:noFill/>
          </p:spPr>
          <p:txBody>
            <a:bodyPr vert="vert" wrap="square" rtlCol="0">
              <a:spAutoFit/>
            </a:bodyPr>
            <a:lstStyle/>
            <a:p>
              <a:pPr algn="ctr"/>
              <a:r>
                <a:rPr lang="en-US" b="1" dirty="0">
                  <a:solidFill>
                    <a:srgbClr val="8EB4E3"/>
                  </a:solidFill>
                </a:rPr>
                <a:t>Difficult airway</a:t>
              </a:r>
            </a:p>
          </p:txBody>
        </p:sp>
        <p:sp>
          <p:nvSpPr>
            <p:cNvPr id="15" name="Action Button: Custom 14">
              <a:hlinkClick r:id="rId3" action="ppaction://hlinksldjump" highlightClick="1"/>
            </p:cNvPr>
            <p:cNvSpPr/>
            <p:nvPr/>
          </p:nvSpPr>
          <p:spPr>
            <a:xfrm>
              <a:off x="9082677" y="1602166"/>
              <a:ext cx="474469" cy="1480395"/>
            </a:xfrm>
            <a:prstGeom prst="actionButtonBlank">
              <a:avLst/>
            </a:prstGeom>
            <a:solidFill>
              <a:schemeClr val="accent1">
                <a:alpha val="3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6" name="Group 15"/>
          <p:cNvGrpSpPr/>
          <p:nvPr/>
        </p:nvGrpSpPr>
        <p:grpSpPr>
          <a:xfrm>
            <a:off x="8573600" y="117508"/>
            <a:ext cx="474469" cy="1465459"/>
            <a:chOff x="9861818" y="361718"/>
            <a:chExt cx="474469" cy="1465459"/>
          </a:xfrm>
        </p:grpSpPr>
        <p:sp>
          <p:nvSpPr>
            <p:cNvPr id="17" name="TextBox 16"/>
            <p:cNvSpPr txBox="1"/>
            <p:nvPr/>
          </p:nvSpPr>
          <p:spPr>
            <a:xfrm>
              <a:off x="9868220" y="361718"/>
              <a:ext cx="461665" cy="1465459"/>
            </a:xfrm>
            <a:prstGeom prst="rect">
              <a:avLst/>
            </a:prstGeom>
            <a:noFill/>
          </p:spPr>
          <p:txBody>
            <a:bodyPr vert="vert" wrap="square" rtlCol="0">
              <a:spAutoFit/>
            </a:bodyPr>
            <a:lstStyle/>
            <a:p>
              <a:pPr algn="ctr"/>
              <a:r>
                <a:rPr lang="en-US" b="1" dirty="0">
                  <a:solidFill>
                    <a:schemeClr val="tx2">
                      <a:lumMod val="40000"/>
                      <a:lumOff val="60000"/>
                    </a:schemeClr>
                  </a:solidFill>
                </a:rPr>
                <a:t>RSI</a:t>
              </a:r>
            </a:p>
          </p:txBody>
        </p:sp>
        <p:sp>
          <p:nvSpPr>
            <p:cNvPr id="18" name="Action Button: Custom 17">
              <a:hlinkClick r:id="rId4" action="ppaction://hlinksldjump" highlightClick="1"/>
            </p:cNvPr>
            <p:cNvSpPr/>
            <p:nvPr/>
          </p:nvSpPr>
          <p:spPr>
            <a:xfrm>
              <a:off x="9861818" y="361718"/>
              <a:ext cx="474469" cy="1465459"/>
            </a:xfrm>
            <a:prstGeom prst="actionButtonBlank">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9" name="Action Button: Home 18">
            <a:hlinkClick r:id="rId5" action="ppaction://hlinksldjump" highlightClick="1"/>
          </p:cNvPr>
          <p:cNvSpPr/>
          <p:nvPr/>
        </p:nvSpPr>
        <p:spPr>
          <a:xfrm>
            <a:off x="8573600" y="6577958"/>
            <a:ext cx="474469" cy="223308"/>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up 19"/>
          <p:cNvGrpSpPr/>
          <p:nvPr/>
        </p:nvGrpSpPr>
        <p:grpSpPr>
          <a:xfrm>
            <a:off x="8573600" y="4906070"/>
            <a:ext cx="474469" cy="1465459"/>
            <a:chOff x="6990141" y="3634136"/>
            <a:chExt cx="474469" cy="1465459"/>
          </a:xfrm>
        </p:grpSpPr>
        <p:sp>
          <p:nvSpPr>
            <p:cNvPr id="21" name="TextBox 20"/>
            <p:cNvSpPr txBox="1"/>
            <p:nvPr/>
          </p:nvSpPr>
          <p:spPr>
            <a:xfrm>
              <a:off x="6996543" y="3634136"/>
              <a:ext cx="461665" cy="1465459"/>
            </a:xfrm>
            <a:prstGeom prst="rect">
              <a:avLst/>
            </a:prstGeom>
            <a:noFill/>
          </p:spPr>
          <p:txBody>
            <a:bodyPr vert="vert" wrap="square" rtlCol="0">
              <a:spAutoFit/>
            </a:bodyPr>
            <a:lstStyle/>
            <a:p>
              <a:pPr algn="ctr"/>
              <a:r>
                <a:rPr lang="en-US" b="1" dirty="0">
                  <a:solidFill>
                    <a:srgbClr val="8EB4E3"/>
                  </a:solidFill>
                </a:rPr>
                <a:t>Anticipation</a:t>
              </a:r>
            </a:p>
          </p:txBody>
        </p:sp>
        <p:sp>
          <p:nvSpPr>
            <p:cNvPr id="22" name="Action Button: Custom 21">
              <a:hlinkClick r:id="rId6" action="ppaction://hlinksldjump" highlightClick="1"/>
            </p:cNvPr>
            <p:cNvSpPr/>
            <p:nvPr/>
          </p:nvSpPr>
          <p:spPr>
            <a:xfrm>
              <a:off x="6990141" y="3634136"/>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8573600" y="3296101"/>
            <a:ext cx="474469" cy="1495413"/>
            <a:chOff x="9495788" y="3268203"/>
            <a:chExt cx="474469" cy="1495413"/>
          </a:xfrm>
        </p:grpSpPr>
        <p:sp>
          <p:nvSpPr>
            <p:cNvPr id="24" name="TextBox 23"/>
            <p:cNvSpPr txBox="1"/>
            <p:nvPr/>
          </p:nvSpPr>
          <p:spPr>
            <a:xfrm>
              <a:off x="9502190" y="3268203"/>
              <a:ext cx="461665" cy="1495413"/>
            </a:xfrm>
            <a:prstGeom prst="rect">
              <a:avLst/>
            </a:prstGeom>
            <a:noFill/>
          </p:spPr>
          <p:txBody>
            <a:bodyPr vert="vert" wrap="square" rtlCol="0">
              <a:spAutoFit/>
            </a:bodyPr>
            <a:lstStyle/>
            <a:p>
              <a:pPr algn="ctr"/>
              <a:r>
                <a:rPr lang="en-US" b="1" dirty="0">
                  <a:solidFill>
                    <a:srgbClr val="FF0000"/>
                  </a:solidFill>
                </a:rPr>
                <a:t>CICV</a:t>
              </a:r>
            </a:p>
          </p:txBody>
        </p:sp>
        <p:sp>
          <p:nvSpPr>
            <p:cNvPr id="25" name="Action Button: Custom 24">
              <a:hlinkClick r:id="rId7" action="ppaction://hlinksldjump" highlightClick="1"/>
            </p:cNvPr>
            <p:cNvSpPr/>
            <p:nvPr/>
          </p:nvSpPr>
          <p:spPr>
            <a:xfrm>
              <a:off x="9495788" y="3283180"/>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6" name="Action Button: Forward or Next 25">
            <a:hlinkClick r:id="" action="ppaction://hlinkshowjump?jump=nextslide" highlightClick="1"/>
          </p:cNvPr>
          <p:cNvSpPr/>
          <p:nvPr/>
        </p:nvSpPr>
        <p:spPr>
          <a:xfrm>
            <a:off x="7382184" y="5838250"/>
            <a:ext cx="847416" cy="83740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94535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8573600" y="1639411"/>
            <a:ext cx="474469" cy="1658359"/>
            <a:chOff x="9082677" y="1513184"/>
            <a:chExt cx="474469" cy="1658359"/>
          </a:xfrm>
        </p:grpSpPr>
        <p:sp>
          <p:nvSpPr>
            <p:cNvPr id="14" name="TextBox 13">
              <a:hlinkClick r:id="rId2" action="ppaction://hlinksldjump"/>
            </p:cNvPr>
            <p:cNvSpPr txBox="1"/>
            <p:nvPr/>
          </p:nvSpPr>
          <p:spPr>
            <a:xfrm>
              <a:off x="9089079" y="1513184"/>
              <a:ext cx="461665" cy="1658359"/>
            </a:xfrm>
            <a:prstGeom prst="rect">
              <a:avLst/>
            </a:prstGeom>
            <a:noFill/>
          </p:spPr>
          <p:txBody>
            <a:bodyPr vert="vert" wrap="square" rtlCol="0">
              <a:spAutoFit/>
            </a:bodyPr>
            <a:lstStyle/>
            <a:p>
              <a:pPr algn="ctr"/>
              <a:r>
                <a:rPr lang="en-US" b="1" dirty="0">
                  <a:solidFill>
                    <a:srgbClr val="8EB4E3"/>
                  </a:solidFill>
                </a:rPr>
                <a:t>Difficult airway</a:t>
              </a:r>
            </a:p>
          </p:txBody>
        </p:sp>
        <p:sp>
          <p:nvSpPr>
            <p:cNvPr id="15" name="Action Button: Custom 14">
              <a:hlinkClick r:id="rId3" action="ppaction://hlinksldjump" highlightClick="1"/>
            </p:cNvPr>
            <p:cNvSpPr/>
            <p:nvPr/>
          </p:nvSpPr>
          <p:spPr>
            <a:xfrm>
              <a:off x="9082677" y="1602166"/>
              <a:ext cx="474469" cy="1480395"/>
            </a:xfrm>
            <a:prstGeom prst="actionButtonBlank">
              <a:avLst/>
            </a:prstGeom>
            <a:solidFill>
              <a:schemeClr val="accent1">
                <a:alpha val="3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6" name="Group 15"/>
          <p:cNvGrpSpPr/>
          <p:nvPr/>
        </p:nvGrpSpPr>
        <p:grpSpPr>
          <a:xfrm>
            <a:off x="8573600" y="117508"/>
            <a:ext cx="474469" cy="1465459"/>
            <a:chOff x="9861818" y="361718"/>
            <a:chExt cx="474469" cy="1465459"/>
          </a:xfrm>
        </p:grpSpPr>
        <p:sp>
          <p:nvSpPr>
            <p:cNvPr id="17" name="TextBox 16"/>
            <p:cNvSpPr txBox="1"/>
            <p:nvPr/>
          </p:nvSpPr>
          <p:spPr>
            <a:xfrm>
              <a:off x="9868220" y="361718"/>
              <a:ext cx="461665" cy="1465459"/>
            </a:xfrm>
            <a:prstGeom prst="rect">
              <a:avLst/>
            </a:prstGeom>
            <a:noFill/>
          </p:spPr>
          <p:txBody>
            <a:bodyPr vert="vert" wrap="square" rtlCol="0">
              <a:spAutoFit/>
            </a:bodyPr>
            <a:lstStyle/>
            <a:p>
              <a:pPr algn="ctr"/>
              <a:r>
                <a:rPr lang="en-US" b="1" dirty="0">
                  <a:solidFill>
                    <a:schemeClr val="tx2">
                      <a:lumMod val="40000"/>
                      <a:lumOff val="60000"/>
                    </a:schemeClr>
                  </a:solidFill>
                </a:rPr>
                <a:t>RSI</a:t>
              </a:r>
            </a:p>
          </p:txBody>
        </p:sp>
        <p:sp>
          <p:nvSpPr>
            <p:cNvPr id="18" name="Action Button: Custom 17">
              <a:hlinkClick r:id="rId4" action="ppaction://hlinksldjump" highlightClick="1"/>
            </p:cNvPr>
            <p:cNvSpPr/>
            <p:nvPr/>
          </p:nvSpPr>
          <p:spPr>
            <a:xfrm>
              <a:off x="9861818" y="361718"/>
              <a:ext cx="474469" cy="1465459"/>
            </a:xfrm>
            <a:prstGeom prst="actionButtonBlank">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9" name="Action Button: Home 18">
            <a:hlinkClick r:id="rId5" action="ppaction://hlinksldjump" highlightClick="1"/>
          </p:cNvPr>
          <p:cNvSpPr/>
          <p:nvPr/>
        </p:nvSpPr>
        <p:spPr>
          <a:xfrm>
            <a:off x="8573600" y="6577958"/>
            <a:ext cx="474469" cy="223308"/>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up 19"/>
          <p:cNvGrpSpPr/>
          <p:nvPr/>
        </p:nvGrpSpPr>
        <p:grpSpPr>
          <a:xfrm>
            <a:off x="8573600" y="4906070"/>
            <a:ext cx="474469" cy="1465459"/>
            <a:chOff x="6990141" y="3634136"/>
            <a:chExt cx="474469" cy="1465459"/>
          </a:xfrm>
        </p:grpSpPr>
        <p:sp>
          <p:nvSpPr>
            <p:cNvPr id="21" name="TextBox 20"/>
            <p:cNvSpPr txBox="1"/>
            <p:nvPr/>
          </p:nvSpPr>
          <p:spPr>
            <a:xfrm>
              <a:off x="6996543" y="3634136"/>
              <a:ext cx="461665" cy="1465459"/>
            </a:xfrm>
            <a:prstGeom prst="rect">
              <a:avLst/>
            </a:prstGeom>
            <a:noFill/>
          </p:spPr>
          <p:txBody>
            <a:bodyPr vert="vert" wrap="square" rtlCol="0">
              <a:spAutoFit/>
            </a:bodyPr>
            <a:lstStyle/>
            <a:p>
              <a:pPr algn="ctr"/>
              <a:r>
                <a:rPr lang="en-US" b="1" dirty="0">
                  <a:solidFill>
                    <a:srgbClr val="8EB4E3"/>
                  </a:solidFill>
                </a:rPr>
                <a:t>Anticipation</a:t>
              </a:r>
            </a:p>
          </p:txBody>
        </p:sp>
        <p:sp>
          <p:nvSpPr>
            <p:cNvPr id="22" name="Action Button: Custom 21">
              <a:hlinkClick r:id="rId6" action="ppaction://hlinksldjump" highlightClick="1"/>
            </p:cNvPr>
            <p:cNvSpPr/>
            <p:nvPr/>
          </p:nvSpPr>
          <p:spPr>
            <a:xfrm>
              <a:off x="6990141" y="3634136"/>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8573600" y="3296101"/>
            <a:ext cx="474469" cy="1495413"/>
            <a:chOff x="9495788" y="3268203"/>
            <a:chExt cx="474469" cy="1495413"/>
          </a:xfrm>
        </p:grpSpPr>
        <p:sp>
          <p:nvSpPr>
            <p:cNvPr id="24" name="TextBox 23"/>
            <p:cNvSpPr txBox="1"/>
            <p:nvPr/>
          </p:nvSpPr>
          <p:spPr>
            <a:xfrm>
              <a:off x="9502190" y="3268203"/>
              <a:ext cx="461665" cy="1495413"/>
            </a:xfrm>
            <a:prstGeom prst="rect">
              <a:avLst/>
            </a:prstGeom>
            <a:noFill/>
          </p:spPr>
          <p:txBody>
            <a:bodyPr vert="vert" wrap="square" rtlCol="0">
              <a:spAutoFit/>
            </a:bodyPr>
            <a:lstStyle/>
            <a:p>
              <a:pPr algn="ctr"/>
              <a:r>
                <a:rPr lang="en-US" b="1" dirty="0">
                  <a:solidFill>
                    <a:srgbClr val="FF0000"/>
                  </a:solidFill>
                </a:rPr>
                <a:t>CICV</a:t>
              </a:r>
            </a:p>
          </p:txBody>
        </p:sp>
        <p:sp>
          <p:nvSpPr>
            <p:cNvPr id="25" name="Action Button: Custom 24">
              <a:hlinkClick r:id="rId7" action="ppaction://hlinksldjump" highlightClick="1"/>
            </p:cNvPr>
            <p:cNvSpPr/>
            <p:nvPr/>
          </p:nvSpPr>
          <p:spPr>
            <a:xfrm>
              <a:off x="9495788" y="3283180"/>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7" name="Action Button: Forward or Next 26">
            <a:hlinkClick r:id="" action="ppaction://hlinkshowjump?jump=nextslide" highlightClick="1"/>
          </p:cNvPr>
          <p:cNvSpPr/>
          <p:nvPr/>
        </p:nvSpPr>
        <p:spPr>
          <a:xfrm>
            <a:off x="7382184" y="5838250"/>
            <a:ext cx="847416" cy="83740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Content Placeholder 2" descr="DAS FONA.png"/>
          <p:cNvPicPr>
            <a:picLocks noGrp="1" noChangeAspect="1"/>
          </p:cNvPicPr>
          <p:nvPr>
            <p:ph idx="1"/>
          </p:nvPr>
        </p:nvPicPr>
        <p:blipFill>
          <a:blip r:embed="rId8" cstate="email">
            <a:extLst>
              <a:ext uri="{28A0092B-C50C-407E-A947-70E740481C1C}">
                <a14:useLocalDpi xmlns:a14="http://schemas.microsoft.com/office/drawing/2010/main" val="0"/>
              </a:ext>
            </a:extLst>
          </a:blip>
          <a:srcRect l="-62725" r="-62725"/>
          <a:stretch>
            <a:fillRect/>
          </a:stretch>
        </p:blipFill>
        <p:spPr>
          <a:xfrm>
            <a:off x="-957065" y="61301"/>
            <a:ext cx="10699194" cy="6740492"/>
          </a:xfrm>
        </p:spPr>
      </p:pic>
    </p:spTree>
    <p:extLst>
      <p:ext uri="{BB962C8B-B14F-4D97-AF65-F5344CB8AC3E}">
        <p14:creationId xmlns:p14="http://schemas.microsoft.com/office/powerpoint/2010/main" val="30369063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a:t>
            </a:r>
          </a:p>
        </p:txBody>
      </p:sp>
      <p:sp>
        <p:nvSpPr>
          <p:cNvPr id="3" name="Content Placeholder 2"/>
          <p:cNvSpPr>
            <a:spLocks noGrp="1"/>
          </p:cNvSpPr>
          <p:nvPr>
            <p:ph idx="1"/>
          </p:nvPr>
        </p:nvSpPr>
        <p:spPr/>
        <p:txBody>
          <a:bodyPr/>
          <a:lstStyle/>
          <a:p>
            <a:pPr marL="114300" indent="0">
              <a:buNone/>
            </a:pPr>
            <a:r>
              <a:rPr lang="en-US" dirty="0"/>
              <a:t>The important point in a can’t intubate situation is not to delay. If plans A, B and C have failed you </a:t>
            </a:r>
            <a:r>
              <a:rPr lang="en-US" b="1" dirty="0"/>
              <a:t>must </a:t>
            </a:r>
            <a:r>
              <a:rPr lang="en-US" dirty="0"/>
              <a:t>move onto plan D.</a:t>
            </a:r>
          </a:p>
          <a:p>
            <a:pPr marL="114300" indent="0">
              <a:buNone/>
            </a:pPr>
            <a:endParaRPr lang="en-US" dirty="0"/>
          </a:p>
          <a:p>
            <a:pPr marL="114300" indent="0">
              <a:buNone/>
            </a:pPr>
            <a:r>
              <a:rPr lang="en-US" dirty="0"/>
              <a:t>It is now recommended by DAS that a scalpel </a:t>
            </a:r>
            <a:r>
              <a:rPr lang="en-US" dirty="0" err="1"/>
              <a:t>cricothyroidotomy</a:t>
            </a:r>
            <a:r>
              <a:rPr lang="en-US" dirty="0"/>
              <a:t> is performed.</a:t>
            </a:r>
          </a:p>
          <a:p>
            <a:pPr marL="114300" indent="0">
              <a:buNone/>
            </a:pPr>
            <a:endParaRPr lang="en-US" dirty="0"/>
          </a:p>
          <a:p>
            <a:pPr marL="114300" indent="0">
              <a:buNone/>
            </a:pPr>
            <a:r>
              <a:rPr lang="en-US" dirty="0"/>
              <a:t>A demonstration of the scalpel </a:t>
            </a:r>
            <a:r>
              <a:rPr lang="en-US" dirty="0" err="1"/>
              <a:t>cricothyroidotomy</a:t>
            </a:r>
            <a:r>
              <a:rPr lang="en-US" dirty="0"/>
              <a:t> technique can be seen at the following link</a:t>
            </a:r>
          </a:p>
          <a:p>
            <a:pPr marL="114300" indent="0">
              <a:buNone/>
            </a:pPr>
            <a:r>
              <a:rPr lang="en-US" dirty="0">
                <a:hlinkClick r:id="rId2"/>
              </a:rPr>
              <a:t>https://</a:t>
            </a:r>
            <a:r>
              <a:rPr lang="en-US" dirty="0" err="1">
                <a:hlinkClick r:id="rId2"/>
              </a:rPr>
              <a:t>www.youtube.com</a:t>
            </a:r>
            <a:r>
              <a:rPr lang="en-US" dirty="0">
                <a:hlinkClick r:id="rId2"/>
              </a:rPr>
              <a:t>/</a:t>
            </a:r>
            <a:r>
              <a:rPr lang="en-US" dirty="0" err="1">
                <a:hlinkClick r:id="rId2"/>
              </a:rPr>
              <a:t>watch?v</a:t>
            </a:r>
            <a:r>
              <a:rPr lang="en-US" dirty="0">
                <a:hlinkClick r:id="rId2"/>
              </a:rPr>
              <a:t>=DuLPCAM6ZhA</a:t>
            </a:r>
            <a:endParaRPr lang="en-US" dirty="0"/>
          </a:p>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a:p>
          <a:p>
            <a:pPr marL="114300" indent="0">
              <a:buNone/>
            </a:pPr>
            <a:endParaRPr lang="en-US" dirty="0"/>
          </a:p>
        </p:txBody>
      </p:sp>
      <p:grpSp>
        <p:nvGrpSpPr>
          <p:cNvPr id="13" name="Group 12"/>
          <p:cNvGrpSpPr/>
          <p:nvPr/>
        </p:nvGrpSpPr>
        <p:grpSpPr>
          <a:xfrm>
            <a:off x="8573600" y="1639411"/>
            <a:ext cx="474469" cy="1658359"/>
            <a:chOff x="9082677" y="1513184"/>
            <a:chExt cx="474469" cy="1658359"/>
          </a:xfrm>
        </p:grpSpPr>
        <p:sp>
          <p:nvSpPr>
            <p:cNvPr id="14" name="TextBox 13">
              <a:hlinkClick r:id="rId3" action="ppaction://hlinksldjump"/>
            </p:cNvPr>
            <p:cNvSpPr txBox="1"/>
            <p:nvPr/>
          </p:nvSpPr>
          <p:spPr>
            <a:xfrm>
              <a:off x="9089079" y="1513184"/>
              <a:ext cx="461665" cy="1658359"/>
            </a:xfrm>
            <a:prstGeom prst="rect">
              <a:avLst/>
            </a:prstGeom>
            <a:noFill/>
          </p:spPr>
          <p:txBody>
            <a:bodyPr vert="vert" wrap="square" rtlCol="0">
              <a:spAutoFit/>
            </a:bodyPr>
            <a:lstStyle/>
            <a:p>
              <a:pPr algn="ctr"/>
              <a:r>
                <a:rPr lang="en-US" b="1" dirty="0">
                  <a:solidFill>
                    <a:srgbClr val="8EB4E3"/>
                  </a:solidFill>
                </a:rPr>
                <a:t>Difficult airway</a:t>
              </a:r>
            </a:p>
          </p:txBody>
        </p:sp>
        <p:sp>
          <p:nvSpPr>
            <p:cNvPr id="15" name="Action Button: Custom 14">
              <a:hlinkClick r:id="rId4" action="ppaction://hlinksldjump" highlightClick="1"/>
            </p:cNvPr>
            <p:cNvSpPr/>
            <p:nvPr/>
          </p:nvSpPr>
          <p:spPr>
            <a:xfrm>
              <a:off x="9082677" y="1602166"/>
              <a:ext cx="474469" cy="1480395"/>
            </a:xfrm>
            <a:prstGeom prst="actionButtonBlank">
              <a:avLst/>
            </a:prstGeom>
            <a:solidFill>
              <a:schemeClr val="accent1">
                <a:alpha val="3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6" name="Group 15"/>
          <p:cNvGrpSpPr/>
          <p:nvPr/>
        </p:nvGrpSpPr>
        <p:grpSpPr>
          <a:xfrm>
            <a:off x="8573600" y="117508"/>
            <a:ext cx="474469" cy="1465459"/>
            <a:chOff x="9861818" y="361718"/>
            <a:chExt cx="474469" cy="1465459"/>
          </a:xfrm>
        </p:grpSpPr>
        <p:sp>
          <p:nvSpPr>
            <p:cNvPr id="17" name="TextBox 16"/>
            <p:cNvSpPr txBox="1"/>
            <p:nvPr/>
          </p:nvSpPr>
          <p:spPr>
            <a:xfrm>
              <a:off x="9868220" y="361718"/>
              <a:ext cx="461665" cy="1465459"/>
            </a:xfrm>
            <a:prstGeom prst="rect">
              <a:avLst/>
            </a:prstGeom>
            <a:noFill/>
          </p:spPr>
          <p:txBody>
            <a:bodyPr vert="vert" wrap="square" rtlCol="0">
              <a:spAutoFit/>
            </a:bodyPr>
            <a:lstStyle/>
            <a:p>
              <a:pPr algn="ctr"/>
              <a:r>
                <a:rPr lang="en-US" b="1" dirty="0">
                  <a:solidFill>
                    <a:schemeClr val="tx2">
                      <a:lumMod val="40000"/>
                      <a:lumOff val="60000"/>
                    </a:schemeClr>
                  </a:solidFill>
                </a:rPr>
                <a:t>RSI</a:t>
              </a:r>
            </a:p>
          </p:txBody>
        </p:sp>
        <p:sp>
          <p:nvSpPr>
            <p:cNvPr id="18" name="Action Button: Custom 17">
              <a:hlinkClick r:id="rId5" action="ppaction://hlinksldjump" highlightClick="1"/>
            </p:cNvPr>
            <p:cNvSpPr/>
            <p:nvPr/>
          </p:nvSpPr>
          <p:spPr>
            <a:xfrm>
              <a:off x="9861818" y="361718"/>
              <a:ext cx="474469" cy="1465459"/>
            </a:xfrm>
            <a:prstGeom prst="actionButtonBlank">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9" name="Action Button: Home 18">
            <a:hlinkClick r:id="rId6" action="ppaction://hlinksldjump" highlightClick="1"/>
          </p:cNvPr>
          <p:cNvSpPr/>
          <p:nvPr/>
        </p:nvSpPr>
        <p:spPr>
          <a:xfrm>
            <a:off x="8573600" y="6577958"/>
            <a:ext cx="474469" cy="223308"/>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up 19"/>
          <p:cNvGrpSpPr/>
          <p:nvPr/>
        </p:nvGrpSpPr>
        <p:grpSpPr>
          <a:xfrm>
            <a:off x="8573600" y="4906070"/>
            <a:ext cx="474469" cy="1465459"/>
            <a:chOff x="6990141" y="3634136"/>
            <a:chExt cx="474469" cy="1465459"/>
          </a:xfrm>
        </p:grpSpPr>
        <p:sp>
          <p:nvSpPr>
            <p:cNvPr id="21" name="TextBox 20"/>
            <p:cNvSpPr txBox="1"/>
            <p:nvPr/>
          </p:nvSpPr>
          <p:spPr>
            <a:xfrm>
              <a:off x="6996543" y="3634136"/>
              <a:ext cx="461665" cy="1465459"/>
            </a:xfrm>
            <a:prstGeom prst="rect">
              <a:avLst/>
            </a:prstGeom>
            <a:noFill/>
          </p:spPr>
          <p:txBody>
            <a:bodyPr vert="vert" wrap="square" rtlCol="0">
              <a:spAutoFit/>
            </a:bodyPr>
            <a:lstStyle/>
            <a:p>
              <a:pPr algn="ctr"/>
              <a:r>
                <a:rPr lang="en-US" b="1" dirty="0">
                  <a:solidFill>
                    <a:srgbClr val="8EB4E3"/>
                  </a:solidFill>
                </a:rPr>
                <a:t>Anticipation</a:t>
              </a:r>
            </a:p>
          </p:txBody>
        </p:sp>
        <p:sp>
          <p:nvSpPr>
            <p:cNvPr id="22" name="Action Button: Custom 21">
              <a:hlinkClick r:id="rId7" action="ppaction://hlinksldjump" highlightClick="1"/>
            </p:cNvPr>
            <p:cNvSpPr/>
            <p:nvPr/>
          </p:nvSpPr>
          <p:spPr>
            <a:xfrm>
              <a:off x="6990141" y="3634136"/>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8573600" y="3296101"/>
            <a:ext cx="474469" cy="1495413"/>
            <a:chOff x="9495788" y="3268203"/>
            <a:chExt cx="474469" cy="1495413"/>
          </a:xfrm>
        </p:grpSpPr>
        <p:sp>
          <p:nvSpPr>
            <p:cNvPr id="24" name="TextBox 23"/>
            <p:cNvSpPr txBox="1"/>
            <p:nvPr/>
          </p:nvSpPr>
          <p:spPr>
            <a:xfrm>
              <a:off x="9502190" y="3268203"/>
              <a:ext cx="461665" cy="1495413"/>
            </a:xfrm>
            <a:prstGeom prst="rect">
              <a:avLst/>
            </a:prstGeom>
            <a:noFill/>
          </p:spPr>
          <p:txBody>
            <a:bodyPr vert="vert" wrap="square" rtlCol="0">
              <a:spAutoFit/>
            </a:bodyPr>
            <a:lstStyle/>
            <a:p>
              <a:pPr algn="ctr"/>
              <a:r>
                <a:rPr lang="en-US" b="1" dirty="0">
                  <a:solidFill>
                    <a:srgbClr val="FF0000"/>
                  </a:solidFill>
                </a:rPr>
                <a:t>CICV</a:t>
              </a:r>
            </a:p>
          </p:txBody>
        </p:sp>
        <p:sp>
          <p:nvSpPr>
            <p:cNvPr id="25" name="Action Button: Custom 24">
              <a:hlinkClick r:id="rId8" action="ppaction://hlinksldjump" highlightClick="1"/>
            </p:cNvPr>
            <p:cNvSpPr/>
            <p:nvPr/>
          </p:nvSpPr>
          <p:spPr>
            <a:xfrm>
              <a:off x="9495788" y="3283180"/>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6" name="Action Button: Forward or Next 25">
            <a:hlinkClick r:id="" action="ppaction://hlinkshowjump?jump=nextslide" highlightClick="1"/>
          </p:cNvPr>
          <p:cNvSpPr/>
          <p:nvPr/>
        </p:nvSpPr>
        <p:spPr>
          <a:xfrm>
            <a:off x="7382184" y="5838250"/>
            <a:ext cx="847416" cy="83740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98764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lstStyle/>
          <a:p>
            <a:pPr marL="114300" indent="0">
              <a:buNone/>
            </a:pPr>
            <a:r>
              <a:rPr lang="en-US" dirty="0"/>
              <a:t>You should now know what a can’t intubate, can’t ventilate situation is and how it should be managed according to the DAS guidelines</a:t>
            </a:r>
          </a:p>
        </p:txBody>
      </p:sp>
      <p:grpSp>
        <p:nvGrpSpPr>
          <p:cNvPr id="13" name="Group 12"/>
          <p:cNvGrpSpPr/>
          <p:nvPr/>
        </p:nvGrpSpPr>
        <p:grpSpPr>
          <a:xfrm>
            <a:off x="8573600" y="1639411"/>
            <a:ext cx="474469" cy="1658359"/>
            <a:chOff x="9082677" y="1513184"/>
            <a:chExt cx="474469" cy="1658359"/>
          </a:xfrm>
        </p:grpSpPr>
        <p:sp>
          <p:nvSpPr>
            <p:cNvPr id="14" name="TextBox 13">
              <a:hlinkClick r:id="rId2" action="ppaction://hlinksldjump"/>
            </p:cNvPr>
            <p:cNvSpPr txBox="1"/>
            <p:nvPr/>
          </p:nvSpPr>
          <p:spPr>
            <a:xfrm>
              <a:off x="9089079" y="1513184"/>
              <a:ext cx="461665" cy="1658359"/>
            </a:xfrm>
            <a:prstGeom prst="rect">
              <a:avLst/>
            </a:prstGeom>
            <a:noFill/>
          </p:spPr>
          <p:txBody>
            <a:bodyPr vert="vert" wrap="square" rtlCol="0">
              <a:spAutoFit/>
            </a:bodyPr>
            <a:lstStyle/>
            <a:p>
              <a:pPr algn="ctr"/>
              <a:r>
                <a:rPr lang="en-US" b="1" dirty="0">
                  <a:solidFill>
                    <a:srgbClr val="8EB4E3"/>
                  </a:solidFill>
                </a:rPr>
                <a:t>Difficult airway</a:t>
              </a:r>
            </a:p>
          </p:txBody>
        </p:sp>
        <p:sp>
          <p:nvSpPr>
            <p:cNvPr id="15" name="Action Button: Custom 14">
              <a:hlinkClick r:id="rId3" action="ppaction://hlinksldjump" highlightClick="1"/>
            </p:cNvPr>
            <p:cNvSpPr/>
            <p:nvPr/>
          </p:nvSpPr>
          <p:spPr>
            <a:xfrm>
              <a:off x="9082677" y="1602166"/>
              <a:ext cx="474469" cy="1480395"/>
            </a:xfrm>
            <a:prstGeom prst="actionButtonBlank">
              <a:avLst/>
            </a:prstGeom>
            <a:solidFill>
              <a:schemeClr val="accent1">
                <a:alpha val="3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6" name="Group 15"/>
          <p:cNvGrpSpPr/>
          <p:nvPr/>
        </p:nvGrpSpPr>
        <p:grpSpPr>
          <a:xfrm>
            <a:off x="8573600" y="117508"/>
            <a:ext cx="474469" cy="1465459"/>
            <a:chOff x="9861818" y="361718"/>
            <a:chExt cx="474469" cy="1465459"/>
          </a:xfrm>
        </p:grpSpPr>
        <p:sp>
          <p:nvSpPr>
            <p:cNvPr id="17" name="TextBox 16"/>
            <p:cNvSpPr txBox="1"/>
            <p:nvPr/>
          </p:nvSpPr>
          <p:spPr>
            <a:xfrm>
              <a:off x="9868220" y="361718"/>
              <a:ext cx="461665" cy="1465459"/>
            </a:xfrm>
            <a:prstGeom prst="rect">
              <a:avLst/>
            </a:prstGeom>
            <a:noFill/>
          </p:spPr>
          <p:txBody>
            <a:bodyPr vert="vert" wrap="square" rtlCol="0">
              <a:spAutoFit/>
            </a:bodyPr>
            <a:lstStyle/>
            <a:p>
              <a:pPr algn="ctr"/>
              <a:r>
                <a:rPr lang="en-US" b="1" dirty="0">
                  <a:solidFill>
                    <a:schemeClr val="tx2">
                      <a:lumMod val="40000"/>
                      <a:lumOff val="60000"/>
                    </a:schemeClr>
                  </a:solidFill>
                </a:rPr>
                <a:t>RSI</a:t>
              </a:r>
            </a:p>
          </p:txBody>
        </p:sp>
        <p:sp>
          <p:nvSpPr>
            <p:cNvPr id="18" name="Action Button: Custom 17">
              <a:hlinkClick r:id="rId4" action="ppaction://hlinksldjump" highlightClick="1"/>
            </p:cNvPr>
            <p:cNvSpPr/>
            <p:nvPr/>
          </p:nvSpPr>
          <p:spPr>
            <a:xfrm>
              <a:off x="9861818" y="361718"/>
              <a:ext cx="474469" cy="1465459"/>
            </a:xfrm>
            <a:prstGeom prst="actionButtonBlank">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9" name="Action Button: Home 18">
            <a:hlinkClick r:id="rId5" action="ppaction://hlinksldjump" highlightClick="1"/>
          </p:cNvPr>
          <p:cNvSpPr/>
          <p:nvPr/>
        </p:nvSpPr>
        <p:spPr>
          <a:xfrm>
            <a:off x="8573600" y="6577958"/>
            <a:ext cx="474469" cy="223308"/>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up 19"/>
          <p:cNvGrpSpPr/>
          <p:nvPr/>
        </p:nvGrpSpPr>
        <p:grpSpPr>
          <a:xfrm>
            <a:off x="8573600" y="4906070"/>
            <a:ext cx="474469" cy="1465459"/>
            <a:chOff x="6990141" y="3634136"/>
            <a:chExt cx="474469" cy="1465459"/>
          </a:xfrm>
        </p:grpSpPr>
        <p:sp>
          <p:nvSpPr>
            <p:cNvPr id="21" name="TextBox 20"/>
            <p:cNvSpPr txBox="1"/>
            <p:nvPr/>
          </p:nvSpPr>
          <p:spPr>
            <a:xfrm>
              <a:off x="6996543" y="3634136"/>
              <a:ext cx="461665" cy="1465459"/>
            </a:xfrm>
            <a:prstGeom prst="rect">
              <a:avLst/>
            </a:prstGeom>
            <a:noFill/>
          </p:spPr>
          <p:txBody>
            <a:bodyPr vert="vert" wrap="square" rtlCol="0">
              <a:spAutoFit/>
            </a:bodyPr>
            <a:lstStyle/>
            <a:p>
              <a:pPr algn="ctr"/>
              <a:r>
                <a:rPr lang="en-US" b="1" dirty="0">
                  <a:solidFill>
                    <a:srgbClr val="8EB4E3"/>
                  </a:solidFill>
                </a:rPr>
                <a:t>Anticipation</a:t>
              </a:r>
            </a:p>
          </p:txBody>
        </p:sp>
        <p:sp>
          <p:nvSpPr>
            <p:cNvPr id="22" name="Action Button: Custom 21">
              <a:hlinkClick r:id="rId6" action="ppaction://hlinksldjump" highlightClick="1"/>
            </p:cNvPr>
            <p:cNvSpPr/>
            <p:nvPr/>
          </p:nvSpPr>
          <p:spPr>
            <a:xfrm>
              <a:off x="6990141" y="3634136"/>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8573600" y="3296101"/>
            <a:ext cx="474469" cy="1495413"/>
            <a:chOff x="9495788" y="3268203"/>
            <a:chExt cx="474469" cy="1495413"/>
          </a:xfrm>
        </p:grpSpPr>
        <p:sp>
          <p:nvSpPr>
            <p:cNvPr id="24" name="TextBox 23"/>
            <p:cNvSpPr txBox="1"/>
            <p:nvPr/>
          </p:nvSpPr>
          <p:spPr>
            <a:xfrm>
              <a:off x="9502190" y="3268203"/>
              <a:ext cx="461665" cy="1495413"/>
            </a:xfrm>
            <a:prstGeom prst="rect">
              <a:avLst/>
            </a:prstGeom>
            <a:noFill/>
          </p:spPr>
          <p:txBody>
            <a:bodyPr vert="vert" wrap="square" rtlCol="0">
              <a:spAutoFit/>
            </a:bodyPr>
            <a:lstStyle/>
            <a:p>
              <a:pPr algn="ctr"/>
              <a:r>
                <a:rPr lang="en-US" b="1" dirty="0">
                  <a:solidFill>
                    <a:srgbClr val="FF0000"/>
                  </a:solidFill>
                </a:rPr>
                <a:t>CICV</a:t>
              </a:r>
            </a:p>
          </p:txBody>
        </p:sp>
        <p:sp>
          <p:nvSpPr>
            <p:cNvPr id="25" name="Action Button: Custom 24">
              <a:hlinkClick r:id="rId7" action="ppaction://hlinksldjump" highlightClick="1"/>
            </p:cNvPr>
            <p:cNvSpPr/>
            <p:nvPr/>
          </p:nvSpPr>
          <p:spPr>
            <a:xfrm>
              <a:off x="9495788" y="3283180"/>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7" name="Action Button: Home 26">
            <a:hlinkClick r:id="rId5" action="ppaction://hlinksldjump" highlightClick="1"/>
          </p:cNvPr>
          <p:cNvSpPr/>
          <p:nvPr/>
        </p:nvSpPr>
        <p:spPr>
          <a:xfrm>
            <a:off x="7382184" y="5838250"/>
            <a:ext cx="847416" cy="837405"/>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72993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Anticipating a difficult airway</a:t>
            </a:r>
          </a:p>
        </p:txBody>
      </p:sp>
      <p:sp>
        <p:nvSpPr>
          <p:cNvPr id="3" name="Subtitle 2"/>
          <p:cNvSpPr>
            <a:spLocks noGrp="1"/>
          </p:cNvSpPr>
          <p:nvPr>
            <p:ph type="subTitle" idx="1"/>
          </p:nvPr>
        </p:nvSpPr>
        <p:spPr/>
        <p:txBody>
          <a:bodyPr/>
          <a:lstStyle/>
          <a:p>
            <a:r>
              <a:rPr lang="en-US" dirty="0"/>
              <a:t>On-line Tutorial</a:t>
            </a:r>
          </a:p>
        </p:txBody>
      </p:sp>
      <p:grpSp>
        <p:nvGrpSpPr>
          <p:cNvPr id="13" name="Group 12"/>
          <p:cNvGrpSpPr/>
          <p:nvPr/>
        </p:nvGrpSpPr>
        <p:grpSpPr>
          <a:xfrm>
            <a:off x="8573600" y="1639411"/>
            <a:ext cx="474469" cy="1658359"/>
            <a:chOff x="9082677" y="1513184"/>
            <a:chExt cx="474469" cy="1658359"/>
          </a:xfrm>
        </p:grpSpPr>
        <p:sp>
          <p:nvSpPr>
            <p:cNvPr id="14" name="TextBox 13">
              <a:hlinkClick r:id="rId2" action="ppaction://hlinksldjump"/>
            </p:cNvPr>
            <p:cNvSpPr txBox="1"/>
            <p:nvPr/>
          </p:nvSpPr>
          <p:spPr>
            <a:xfrm>
              <a:off x="9089079" y="1513184"/>
              <a:ext cx="461665" cy="1658359"/>
            </a:xfrm>
            <a:prstGeom prst="rect">
              <a:avLst/>
            </a:prstGeom>
            <a:noFill/>
          </p:spPr>
          <p:txBody>
            <a:bodyPr vert="vert" wrap="square" rtlCol="0">
              <a:spAutoFit/>
            </a:bodyPr>
            <a:lstStyle/>
            <a:p>
              <a:pPr algn="ctr"/>
              <a:r>
                <a:rPr lang="en-US" b="1" dirty="0">
                  <a:solidFill>
                    <a:srgbClr val="8EB4E3"/>
                  </a:solidFill>
                </a:rPr>
                <a:t>Difficult airway</a:t>
              </a:r>
            </a:p>
          </p:txBody>
        </p:sp>
        <p:sp>
          <p:nvSpPr>
            <p:cNvPr id="15" name="Action Button: Custom 14">
              <a:hlinkClick r:id="rId3" action="ppaction://hlinksldjump" highlightClick="1"/>
            </p:cNvPr>
            <p:cNvSpPr/>
            <p:nvPr/>
          </p:nvSpPr>
          <p:spPr>
            <a:xfrm>
              <a:off x="9082677" y="1602166"/>
              <a:ext cx="474469" cy="1480395"/>
            </a:xfrm>
            <a:prstGeom prst="actionButtonBlank">
              <a:avLst/>
            </a:prstGeom>
            <a:solidFill>
              <a:schemeClr val="accent1">
                <a:alpha val="3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6" name="Group 15"/>
          <p:cNvGrpSpPr/>
          <p:nvPr/>
        </p:nvGrpSpPr>
        <p:grpSpPr>
          <a:xfrm>
            <a:off x="8573600" y="117508"/>
            <a:ext cx="474469" cy="1465459"/>
            <a:chOff x="9861818" y="361718"/>
            <a:chExt cx="474469" cy="1465459"/>
          </a:xfrm>
        </p:grpSpPr>
        <p:sp>
          <p:nvSpPr>
            <p:cNvPr id="17" name="TextBox 16"/>
            <p:cNvSpPr txBox="1"/>
            <p:nvPr/>
          </p:nvSpPr>
          <p:spPr>
            <a:xfrm>
              <a:off x="9868220" y="361718"/>
              <a:ext cx="461665" cy="1465459"/>
            </a:xfrm>
            <a:prstGeom prst="rect">
              <a:avLst/>
            </a:prstGeom>
            <a:noFill/>
          </p:spPr>
          <p:txBody>
            <a:bodyPr vert="vert" wrap="square" rtlCol="0">
              <a:spAutoFit/>
            </a:bodyPr>
            <a:lstStyle/>
            <a:p>
              <a:pPr algn="ctr"/>
              <a:r>
                <a:rPr lang="en-US" b="1" dirty="0">
                  <a:solidFill>
                    <a:schemeClr val="tx2">
                      <a:lumMod val="40000"/>
                      <a:lumOff val="60000"/>
                    </a:schemeClr>
                  </a:solidFill>
                </a:rPr>
                <a:t>RSI</a:t>
              </a:r>
            </a:p>
          </p:txBody>
        </p:sp>
        <p:sp>
          <p:nvSpPr>
            <p:cNvPr id="18" name="Action Button: Custom 17">
              <a:hlinkClick r:id="rId4" action="ppaction://hlinksldjump" highlightClick="1"/>
            </p:cNvPr>
            <p:cNvSpPr/>
            <p:nvPr/>
          </p:nvSpPr>
          <p:spPr>
            <a:xfrm>
              <a:off x="9861818" y="361718"/>
              <a:ext cx="474469" cy="1465459"/>
            </a:xfrm>
            <a:prstGeom prst="actionButtonBlank">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9" name="Action Button: Home 18">
            <a:hlinkClick r:id="rId5" action="ppaction://hlinksldjump" highlightClick="1"/>
          </p:cNvPr>
          <p:cNvSpPr/>
          <p:nvPr/>
        </p:nvSpPr>
        <p:spPr>
          <a:xfrm>
            <a:off x="8573600" y="6577958"/>
            <a:ext cx="474469" cy="223308"/>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up 19"/>
          <p:cNvGrpSpPr/>
          <p:nvPr/>
        </p:nvGrpSpPr>
        <p:grpSpPr>
          <a:xfrm>
            <a:off x="8573600" y="4906070"/>
            <a:ext cx="474469" cy="1465459"/>
            <a:chOff x="6990141" y="3634136"/>
            <a:chExt cx="474469" cy="1465459"/>
          </a:xfrm>
        </p:grpSpPr>
        <p:sp>
          <p:nvSpPr>
            <p:cNvPr id="21" name="TextBox 20"/>
            <p:cNvSpPr txBox="1"/>
            <p:nvPr/>
          </p:nvSpPr>
          <p:spPr>
            <a:xfrm>
              <a:off x="6996543" y="3634136"/>
              <a:ext cx="461665" cy="1465459"/>
            </a:xfrm>
            <a:prstGeom prst="rect">
              <a:avLst/>
            </a:prstGeom>
            <a:noFill/>
          </p:spPr>
          <p:txBody>
            <a:bodyPr vert="vert" wrap="square" rtlCol="0">
              <a:spAutoFit/>
            </a:bodyPr>
            <a:lstStyle/>
            <a:p>
              <a:pPr algn="ctr"/>
              <a:r>
                <a:rPr lang="en-US" b="1" dirty="0">
                  <a:solidFill>
                    <a:srgbClr val="FF0000"/>
                  </a:solidFill>
                </a:rPr>
                <a:t>Anticipation</a:t>
              </a:r>
            </a:p>
          </p:txBody>
        </p:sp>
        <p:sp>
          <p:nvSpPr>
            <p:cNvPr id="22" name="Action Button: Custom 21">
              <a:hlinkClick r:id="rId6" action="ppaction://hlinksldjump" highlightClick="1"/>
            </p:cNvPr>
            <p:cNvSpPr/>
            <p:nvPr/>
          </p:nvSpPr>
          <p:spPr>
            <a:xfrm>
              <a:off x="6990141" y="3634136"/>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8573600" y="3296101"/>
            <a:ext cx="474469" cy="1495413"/>
            <a:chOff x="9495788" y="3268203"/>
            <a:chExt cx="474469" cy="1495413"/>
          </a:xfrm>
        </p:grpSpPr>
        <p:sp>
          <p:nvSpPr>
            <p:cNvPr id="24" name="TextBox 23"/>
            <p:cNvSpPr txBox="1"/>
            <p:nvPr/>
          </p:nvSpPr>
          <p:spPr>
            <a:xfrm>
              <a:off x="9502190" y="3268203"/>
              <a:ext cx="461665" cy="1495413"/>
            </a:xfrm>
            <a:prstGeom prst="rect">
              <a:avLst/>
            </a:prstGeom>
            <a:noFill/>
          </p:spPr>
          <p:txBody>
            <a:bodyPr vert="vert" wrap="square" rtlCol="0">
              <a:spAutoFit/>
            </a:bodyPr>
            <a:lstStyle/>
            <a:p>
              <a:pPr algn="ctr"/>
              <a:r>
                <a:rPr lang="en-US" b="1" dirty="0">
                  <a:solidFill>
                    <a:srgbClr val="8EB4E3"/>
                  </a:solidFill>
                </a:rPr>
                <a:t>CICV</a:t>
              </a:r>
            </a:p>
          </p:txBody>
        </p:sp>
        <p:sp>
          <p:nvSpPr>
            <p:cNvPr id="25" name="Action Button: Custom 24">
              <a:hlinkClick r:id="rId7" action="ppaction://hlinksldjump" highlightClick="1"/>
            </p:cNvPr>
            <p:cNvSpPr/>
            <p:nvPr/>
          </p:nvSpPr>
          <p:spPr>
            <a:xfrm>
              <a:off x="9495788" y="3283180"/>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6" name="Action Button: Forward or Next 25">
            <a:hlinkClick r:id="" action="ppaction://hlinkshowjump?jump=nextslide" highlightClick="1"/>
          </p:cNvPr>
          <p:cNvSpPr/>
          <p:nvPr/>
        </p:nvSpPr>
        <p:spPr>
          <a:xfrm>
            <a:off x="7382184" y="5838250"/>
            <a:ext cx="847416" cy="83740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44688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grpSp>
        <p:nvGrpSpPr>
          <p:cNvPr id="13" name="Group 12"/>
          <p:cNvGrpSpPr/>
          <p:nvPr/>
        </p:nvGrpSpPr>
        <p:grpSpPr>
          <a:xfrm>
            <a:off x="8573600" y="1639411"/>
            <a:ext cx="474469" cy="1658359"/>
            <a:chOff x="9082677" y="1513184"/>
            <a:chExt cx="474469" cy="1658359"/>
          </a:xfrm>
        </p:grpSpPr>
        <p:sp>
          <p:nvSpPr>
            <p:cNvPr id="14" name="TextBox 13">
              <a:hlinkClick r:id="rId2" action="ppaction://hlinksldjump"/>
            </p:cNvPr>
            <p:cNvSpPr txBox="1"/>
            <p:nvPr/>
          </p:nvSpPr>
          <p:spPr>
            <a:xfrm>
              <a:off x="9089079" y="1513184"/>
              <a:ext cx="461665" cy="1658359"/>
            </a:xfrm>
            <a:prstGeom prst="rect">
              <a:avLst/>
            </a:prstGeom>
            <a:noFill/>
          </p:spPr>
          <p:txBody>
            <a:bodyPr vert="vert" wrap="square" rtlCol="0">
              <a:spAutoFit/>
            </a:bodyPr>
            <a:lstStyle/>
            <a:p>
              <a:pPr algn="ctr"/>
              <a:r>
                <a:rPr lang="en-US" b="1" dirty="0">
                  <a:solidFill>
                    <a:srgbClr val="8EB4E3"/>
                  </a:solidFill>
                </a:rPr>
                <a:t>Difficult airway</a:t>
              </a:r>
            </a:p>
          </p:txBody>
        </p:sp>
        <p:sp>
          <p:nvSpPr>
            <p:cNvPr id="15" name="Action Button: Custom 14">
              <a:hlinkClick r:id="rId3" action="ppaction://hlinksldjump" highlightClick="1"/>
            </p:cNvPr>
            <p:cNvSpPr/>
            <p:nvPr/>
          </p:nvSpPr>
          <p:spPr>
            <a:xfrm>
              <a:off x="9082677" y="1602166"/>
              <a:ext cx="474469" cy="1480395"/>
            </a:xfrm>
            <a:prstGeom prst="actionButtonBlank">
              <a:avLst/>
            </a:prstGeom>
            <a:solidFill>
              <a:schemeClr val="accent1">
                <a:alpha val="3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6" name="Group 15"/>
          <p:cNvGrpSpPr/>
          <p:nvPr/>
        </p:nvGrpSpPr>
        <p:grpSpPr>
          <a:xfrm>
            <a:off x="8573600" y="117508"/>
            <a:ext cx="474469" cy="1465459"/>
            <a:chOff x="9861818" y="361718"/>
            <a:chExt cx="474469" cy="1465459"/>
          </a:xfrm>
        </p:grpSpPr>
        <p:sp>
          <p:nvSpPr>
            <p:cNvPr id="17" name="TextBox 16"/>
            <p:cNvSpPr txBox="1"/>
            <p:nvPr/>
          </p:nvSpPr>
          <p:spPr>
            <a:xfrm>
              <a:off x="9868220" y="361718"/>
              <a:ext cx="461665" cy="1465459"/>
            </a:xfrm>
            <a:prstGeom prst="rect">
              <a:avLst/>
            </a:prstGeom>
            <a:noFill/>
          </p:spPr>
          <p:txBody>
            <a:bodyPr vert="vert" wrap="square" rtlCol="0">
              <a:spAutoFit/>
            </a:bodyPr>
            <a:lstStyle/>
            <a:p>
              <a:pPr algn="ctr"/>
              <a:r>
                <a:rPr lang="en-US" b="1" dirty="0">
                  <a:solidFill>
                    <a:schemeClr val="tx2">
                      <a:lumMod val="40000"/>
                      <a:lumOff val="60000"/>
                    </a:schemeClr>
                  </a:solidFill>
                </a:rPr>
                <a:t>RSI</a:t>
              </a:r>
            </a:p>
          </p:txBody>
        </p:sp>
        <p:sp>
          <p:nvSpPr>
            <p:cNvPr id="18" name="Action Button: Custom 17">
              <a:hlinkClick r:id="rId4" action="ppaction://hlinksldjump" highlightClick="1"/>
            </p:cNvPr>
            <p:cNvSpPr/>
            <p:nvPr/>
          </p:nvSpPr>
          <p:spPr>
            <a:xfrm>
              <a:off x="9861818" y="361718"/>
              <a:ext cx="474469" cy="1465459"/>
            </a:xfrm>
            <a:prstGeom prst="actionButtonBlank">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9" name="Action Button: Home 18">
            <a:hlinkClick r:id="rId5" action="ppaction://hlinksldjump" highlightClick="1"/>
          </p:cNvPr>
          <p:cNvSpPr/>
          <p:nvPr/>
        </p:nvSpPr>
        <p:spPr>
          <a:xfrm>
            <a:off x="8573600" y="6577958"/>
            <a:ext cx="474469" cy="223308"/>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up 19"/>
          <p:cNvGrpSpPr/>
          <p:nvPr/>
        </p:nvGrpSpPr>
        <p:grpSpPr>
          <a:xfrm>
            <a:off x="8573600" y="4906070"/>
            <a:ext cx="474469" cy="1465459"/>
            <a:chOff x="6990141" y="3634136"/>
            <a:chExt cx="474469" cy="1465459"/>
          </a:xfrm>
        </p:grpSpPr>
        <p:sp>
          <p:nvSpPr>
            <p:cNvPr id="21" name="TextBox 20"/>
            <p:cNvSpPr txBox="1"/>
            <p:nvPr/>
          </p:nvSpPr>
          <p:spPr>
            <a:xfrm>
              <a:off x="6996543" y="3634136"/>
              <a:ext cx="461665" cy="1465459"/>
            </a:xfrm>
            <a:prstGeom prst="rect">
              <a:avLst/>
            </a:prstGeom>
            <a:noFill/>
          </p:spPr>
          <p:txBody>
            <a:bodyPr vert="vert" wrap="square" rtlCol="0">
              <a:spAutoFit/>
            </a:bodyPr>
            <a:lstStyle/>
            <a:p>
              <a:pPr algn="ctr"/>
              <a:r>
                <a:rPr lang="en-US" b="1" dirty="0">
                  <a:solidFill>
                    <a:srgbClr val="FF0000"/>
                  </a:solidFill>
                </a:rPr>
                <a:t>Anticipation</a:t>
              </a:r>
            </a:p>
          </p:txBody>
        </p:sp>
        <p:sp>
          <p:nvSpPr>
            <p:cNvPr id="22" name="Action Button: Custom 21">
              <a:hlinkClick r:id="rId6" action="ppaction://hlinksldjump" highlightClick="1"/>
            </p:cNvPr>
            <p:cNvSpPr/>
            <p:nvPr/>
          </p:nvSpPr>
          <p:spPr>
            <a:xfrm>
              <a:off x="6990141" y="3634136"/>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8573600" y="3296101"/>
            <a:ext cx="474469" cy="1495413"/>
            <a:chOff x="9495788" y="3268203"/>
            <a:chExt cx="474469" cy="1495413"/>
          </a:xfrm>
        </p:grpSpPr>
        <p:sp>
          <p:nvSpPr>
            <p:cNvPr id="24" name="TextBox 23"/>
            <p:cNvSpPr txBox="1"/>
            <p:nvPr/>
          </p:nvSpPr>
          <p:spPr>
            <a:xfrm>
              <a:off x="9502190" y="3268203"/>
              <a:ext cx="461665" cy="1495413"/>
            </a:xfrm>
            <a:prstGeom prst="rect">
              <a:avLst/>
            </a:prstGeom>
            <a:noFill/>
          </p:spPr>
          <p:txBody>
            <a:bodyPr vert="vert" wrap="square" rtlCol="0">
              <a:spAutoFit/>
            </a:bodyPr>
            <a:lstStyle/>
            <a:p>
              <a:pPr algn="ctr"/>
              <a:r>
                <a:rPr lang="en-US" b="1" dirty="0">
                  <a:solidFill>
                    <a:srgbClr val="8EB4E3"/>
                  </a:solidFill>
                </a:rPr>
                <a:t>CICV</a:t>
              </a:r>
            </a:p>
          </p:txBody>
        </p:sp>
        <p:sp>
          <p:nvSpPr>
            <p:cNvPr id="25" name="Action Button: Custom 24">
              <a:hlinkClick r:id="rId7" action="ppaction://hlinksldjump" highlightClick="1"/>
            </p:cNvPr>
            <p:cNvSpPr/>
            <p:nvPr/>
          </p:nvSpPr>
          <p:spPr>
            <a:xfrm>
              <a:off x="9495788" y="3283180"/>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6" name="Action Button: Forward or Next 25">
            <a:hlinkClick r:id="" action="ppaction://hlinkshowjump?jump=nextslide" highlightClick="1"/>
          </p:cNvPr>
          <p:cNvSpPr/>
          <p:nvPr/>
        </p:nvSpPr>
        <p:spPr>
          <a:xfrm>
            <a:off x="7382184" y="5838250"/>
            <a:ext cx="847416" cy="83740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Content Placeholder 2"/>
          <p:cNvSpPr txBox="1">
            <a:spLocks/>
          </p:cNvSpPr>
          <p:nvPr/>
        </p:nvSpPr>
        <p:spPr>
          <a:xfrm>
            <a:off x="457200" y="1588648"/>
            <a:ext cx="7620000" cy="48006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Font typeface="Arial" pitchFamily="34" charset="0"/>
              <a:buNone/>
              <a:defRPr/>
            </a:pPr>
            <a:r>
              <a:rPr lang="en-GB" sz="2400" dirty="0"/>
              <a:t>This section covers how to assess a patients airway and anticipate difficulties before they arise</a:t>
            </a:r>
          </a:p>
          <a:p>
            <a:pPr marL="114300" indent="0">
              <a:buFont typeface="Arial" pitchFamily="34" charset="0"/>
              <a:buNone/>
              <a:defRPr/>
            </a:pPr>
            <a:endParaRPr lang="en-GB" sz="2400" dirty="0"/>
          </a:p>
          <a:p>
            <a:pPr marL="114300" indent="0">
              <a:buFont typeface="Arial" pitchFamily="34" charset="0"/>
              <a:buNone/>
              <a:defRPr/>
            </a:pPr>
            <a:r>
              <a:rPr lang="en-GB" sz="2400" b="1" dirty="0">
                <a:solidFill>
                  <a:schemeClr val="tx2">
                    <a:lumMod val="75000"/>
                  </a:schemeClr>
                </a:solidFill>
              </a:rPr>
              <a:t>Learning Outcomes</a:t>
            </a:r>
          </a:p>
          <a:p>
            <a:pPr>
              <a:defRPr/>
            </a:pPr>
            <a:r>
              <a:rPr lang="en-GB" sz="2400" dirty="0"/>
              <a:t>Know important aspects of history, examination and investigation which may help predict a difficult airway</a:t>
            </a:r>
          </a:p>
          <a:p>
            <a:pPr>
              <a:defRPr/>
            </a:pPr>
            <a:r>
              <a:rPr lang="en-GB" sz="2400" dirty="0"/>
              <a:t>Know different techniques for assessing a patients airway</a:t>
            </a:r>
          </a:p>
          <a:p>
            <a:pPr>
              <a:defRPr/>
            </a:pPr>
            <a:r>
              <a:rPr lang="en-GB" sz="2400" dirty="0"/>
              <a:t>Understand the limitations in airway assessment</a:t>
            </a:r>
          </a:p>
          <a:p>
            <a:pPr marL="114300" indent="0">
              <a:buFont typeface="Arial" pitchFamily="34" charset="0"/>
              <a:buNone/>
              <a:defRPr/>
            </a:pPr>
            <a:endParaRPr lang="en-GB" sz="2400" dirty="0">
              <a:solidFill>
                <a:schemeClr val="tx2">
                  <a:lumMod val="75000"/>
                </a:schemeClr>
              </a:solidFill>
            </a:endParaRPr>
          </a:p>
          <a:p>
            <a:pPr marL="114300" indent="0">
              <a:buFont typeface="Arial" pitchFamily="34" charset="0"/>
              <a:buNone/>
              <a:defRPr/>
            </a:pPr>
            <a:endParaRPr lang="en-GB" sz="2400" dirty="0"/>
          </a:p>
          <a:p>
            <a:endParaRPr lang="en-US" dirty="0"/>
          </a:p>
        </p:txBody>
      </p:sp>
    </p:spTree>
    <p:extLst>
      <p:ext uri="{BB962C8B-B14F-4D97-AF65-F5344CB8AC3E}">
        <p14:creationId xmlns:p14="http://schemas.microsoft.com/office/powerpoint/2010/main" val="312352573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Contents</a:t>
            </a:r>
          </a:p>
        </p:txBody>
      </p:sp>
      <p:sp>
        <p:nvSpPr>
          <p:cNvPr id="3" name="Content Placeholder 2"/>
          <p:cNvSpPr>
            <a:spLocks noGrp="1"/>
          </p:cNvSpPr>
          <p:nvPr>
            <p:ph idx="1"/>
          </p:nvPr>
        </p:nvSpPr>
        <p:spPr/>
        <p:txBody>
          <a:bodyPr/>
          <a:lstStyle/>
          <a:p>
            <a:r>
              <a:rPr lang="en-US" dirty="0"/>
              <a:t>How to assess the airway</a:t>
            </a:r>
          </a:p>
          <a:p>
            <a:r>
              <a:rPr lang="en-US" dirty="0"/>
              <a:t>History</a:t>
            </a:r>
          </a:p>
          <a:p>
            <a:r>
              <a:rPr lang="en-US" dirty="0"/>
              <a:t>Examination</a:t>
            </a:r>
          </a:p>
          <a:p>
            <a:r>
              <a:rPr lang="en-US" dirty="0"/>
              <a:t>Investigation</a:t>
            </a:r>
          </a:p>
          <a:p>
            <a:r>
              <a:rPr lang="en-US" dirty="0"/>
              <a:t>Is assessment any good?</a:t>
            </a:r>
          </a:p>
          <a:p>
            <a:endParaRPr lang="en-US" dirty="0"/>
          </a:p>
        </p:txBody>
      </p:sp>
      <p:grpSp>
        <p:nvGrpSpPr>
          <p:cNvPr id="13" name="Group 12"/>
          <p:cNvGrpSpPr/>
          <p:nvPr/>
        </p:nvGrpSpPr>
        <p:grpSpPr>
          <a:xfrm>
            <a:off x="8573600" y="1639411"/>
            <a:ext cx="474469" cy="1658359"/>
            <a:chOff x="9082677" y="1513184"/>
            <a:chExt cx="474469" cy="1658359"/>
          </a:xfrm>
        </p:grpSpPr>
        <p:sp>
          <p:nvSpPr>
            <p:cNvPr id="14" name="TextBox 13">
              <a:hlinkClick r:id="rId2" action="ppaction://hlinksldjump"/>
            </p:cNvPr>
            <p:cNvSpPr txBox="1"/>
            <p:nvPr/>
          </p:nvSpPr>
          <p:spPr>
            <a:xfrm>
              <a:off x="9089079" y="1513184"/>
              <a:ext cx="461665" cy="1658359"/>
            </a:xfrm>
            <a:prstGeom prst="rect">
              <a:avLst/>
            </a:prstGeom>
            <a:noFill/>
          </p:spPr>
          <p:txBody>
            <a:bodyPr vert="vert" wrap="square" rtlCol="0">
              <a:spAutoFit/>
            </a:bodyPr>
            <a:lstStyle/>
            <a:p>
              <a:pPr algn="ctr"/>
              <a:r>
                <a:rPr lang="en-US" b="1" dirty="0">
                  <a:solidFill>
                    <a:srgbClr val="8EB4E3"/>
                  </a:solidFill>
                </a:rPr>
                <a:t>Difficult airway</a:t>
              </a:r>
            </a:p>
          </p:txBody>
        </p:sp>
        <p:sp>
          <p:nvSpPr>
            <p:cNvPr id="15" name="Action Button: Custom 14">
              <a:hlinkClick r:id="rId3" action="ppaction://hlinksldjump" highlightClick="1"/>
            </p:cNvPr>
            <p:cNvSpPr/>
            <p:nvPr/>
          </p:nvSpPr>
          <p:spPr>
            <a:xfrm>
              <a:off x="9082677" y="1602166"/>
              <a:ext cx="474469" cy="1480395"/>
            </a:xfrm>
            <a:prstGeom prst="actionButtonBlank">
              <a:avLst/>
            </a:prstGeom>
            <a:solidFill>
              <a:schemeClr val="accent1">
                <a:alpha val="3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6" name="Group 15"/>
          <p:cNvGrpSpPr/>
          <p:nvPr/>
        </p:nvGrpSpPr>
        <p:grpSpPr>
          <a:xfrm>
            <a:off x="8573600" y="117508"/>
            <a:ext cx="474469" cy="1465459"/>
            <a:chOff x="9861818" y="361718"/>
            <a:chExt cx="474469" cy="1465459"/>
          </a:xfrm>
        </p:grpSpPr>
        <p:sp>
          <p:nvSpPr>
            <p:cNvPr id="17" name="TextBox 16"/>
            <p:cNvSpPr txBox="1"/>
            <p:nvPr/>
          </p:nvSpPr>
          <p:spPr>
            <a:xfrm>
              <a:off x="9868220" y="361718"/>
              <a:ext cx="461665" cy="1465459"/>
            </a:xfrm>
            <a:prstGeom prst="rect">
              <a:avLst/>
            </a:prstGeom>
            <a:noFill/>
          </p:spPr>
          <p:txBody>
            <a:bodyPr vert="vert" wrap="square" rtlCol="0">
              <a:spAutoFit/>
            </a:bodyPr>
            <a:lstStyle/>
            <a:p>
              <a:pPr algn="ctr"/>
              <a:r>
                <a:rPr lang="en-US" b="1" dirty="0">
                  <a:solidFill>
                    <a:schemeClr val="tx2">
                      <a:lumMod val="40000"/>
                      <a:lumOff val="60000"/>
                    </a:schemeClr>
                  </a:solidFill>
                </a:rPr>
                <a:t>RSI</a:t>
              </a:r>
            </a:p>
          </p:txBody>
        </p:sp>
        <p:sp>
          <p:nvSpPr>
            <p:cNvPr id="18" name="Action Button: Custom 17">
              <a:hlinkClick r:id="rId4" action="ppaction://hlinksldjump" highlightClick="1"/>
            </p:cNvPr>
            <p:cNvSpPr/>
            <p:nvPr/>
          </p:nvSpPr>
          <p:spPr>
            <a:xfrm>
              <a:off x="9861818" y="361718"/>
              <a:ext cx="474469" cy="1465459"/>
            </a:xfrm>
            <a:prstGeom prst="actionButtonBlank">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9" name="Action Button: Home 18">
            <a:hlinkClick r:id="rId5" action="ppaction://hlinksldjump" highlightClick="1"/>
          </p:cNvPr>
          <p:cNvSpPr/>
          <p:nvPr/>
        </p:nvSpPr>
        <p:spPr>
          <a:xfrm>
            <a:off x="8573600" y="6577958"/>
            <a:ext cx="474469" cy="223308"/>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up 19"/>
          <p:cNvGrpSpPr/>
          <p:nvPr/>
        </p:nvGrpSpPr>
        <p:grpSpPr>
          <a:xfrm>
            <a:off x="8573600" y="4906070"/>
            <a:ext cx="474469" cy="1465459"/>
            <a:chOff x="6990141" y="3634136"/>
            <a:chExt cx="474469" cy="1465459"/>
          </a:xfrm>
        </p:grpSpPr>
        <p:sp>
          <p:nvSpPr>
            <p:cNvPr id="21" name="TextBox 20"/>
            <p:cNvSpPr txBox="1"/>
            <p:nvPr/>
          </p:nvSpPr>
          <p:spPr>
            <a:xfrm>
              <a:off x="6996543" y="3634136"/>
              <a:ext cx="461665" cy="1465459"/>
            </a:xfrm>
            <a:prstGeom prst="rect">
              <a:avLst/>
            </a:prstGeom>
            <a:noFill/>
          </p:spPr>
          <p:txBody>
            <a:bodyPr vert="vert" wrap="square" rtlCol="0">
              <a:spAutoFit/>
            </a:bodyPr>
            <a:lstStyle/>
            <a:p>
              <a:pPr algn="ctr"/>
              <a:r>
                <a:rPr lang="en-US" b="1" dirty="0">
                  <a:solidFill>
                    <a:srgbClr val="FF0000"/>
                  </a:solidFill>
                </a:rPr>
                <a:t>Anticipation</a:t>
              </a:r>
            </a:p>
          </p:txBody>
        </p:sp>
        <p:sp>
          <p:nvSpPr>
            <p:cNvPr id="22" name="Action Button: Custom 21">
              <a:hlinkClick r:id="rId6" action="ppaction://hlinksldjump" highlightClick="1"/>
            </p:cNvPr>
            <p:cNvSpPr/>
            <p:nvPr/>
          </p:nvSpPr>
          <p:spPr>
            <a:xfrm>
              <a:off x="6990141" y="3634136"/>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8573600" y="3296101"/>
            <a:ext cx="474469" cy="1495413"/>
            <a:chOff x="9495788" y="3268203"/>
            <a:chExt cx="474469" cy="1495413"/>
          </a:xfrm>
        </p:grpSpPr>
        <p:sp>
          <p:nvSpPr>
            <p:cNvPr id="24" name="TextBox 23"/>
            <p:cNvSpPr txBox="1"/>
            <p:nvPr/>
          </p:nvSpPr>
          <p:spPr>
            <a:xfrm>
              <a:off x="9502190" y="3268203"/>
              <a:ext cx="461665" cy="1495413"/>
            </a:xfrm>
            <a:prstGeom prst="rect">
              <a:avLst/>
            </a:prstGeom>
            <a:noFill/>
          </p:spPr>
          <p:txBody>
            <a:bodyPr vert="vert" wrap="square" rtlCol="0">
              <a:spAutoFit/>
            </a:bodyPr>
            <a:lstStyle/>
            <a:p>
              <a:pPr algn="ctr"/>
              <a:r>
                <a:rPr lang="en-US" b="1" dirty="0">
                  <a:solidFill>
                    <a:srgbClr val="8EB4E3"/>
                  </a:solidFill>
                </a:rPr>
                <a:t>CICV</a:t>
              </a:r>
            </a:p>
          </p:txBody>
        </p:sp>
        <p:sp>
          <p:nvSpPr>
            <p:cNvPr id="25" name="Action Button: Custom 24">
              <a:hlinkClick r:id="rId7" action="ppaction://hlinksldjump" highlightClick="1"/>
            </p:cNvPr>
            <p:cNvSpPr/>
            <p:nvPr/>
          </p:nvSpPr>
          <p:spPr>
            <a:xfrm>
              <a:off x="9495788" y="3283180"/>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6" name="Action Button: Forward or Next 25">
            <a:hlinkClick r:id="" action="ppaction://hlinkshowjump?jump=nextslide" highlightClick="1"/>
          </p:cNvPr>
          <p:cNvSpPr/>
          <p:nvPr/>
        </p:nvSpPr>
        <p:spPr>
          <a:xfrm>
            <a:off x="7382184" y="5838250"/>
            <a:ext cx="847416" cy="83740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5514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Rapid Sequence Induction</a:t>
            </a:r>
          </a:p>
        </p:txBody>
      </p:sp>
      <p:sp>
        <p:nvSpPr>
          <p:cNvPr id="3" name="Subtitle 2"/>
          <p:cNvSpPr>
            <a:spLocks noGrp="1"/>
          </p:cNvSpPr>
          <p:nvPr>
            <p:ph type="subTitle" idx="1"/>
          </p:nvPr>
        </p:nvSpPr>
        <p:spPr/>
        <p:txBody>
          <a:bodyPr/>
          <a:lstStyle/>
          <a:p>
            <a:r>
              <a:rPr lang="en-US" dirty="0"/>
              <a:t>On-line Tutorial</a:t>
            </a:r>
          </a:p>
        </p:txBody>
      </p:sp>
      <p:grpSp>
        <p:nvGrpSpPr>
          <p:cNvPr id="29" name="Group 28"/>
          <p:cNvGrpSpPr/>
          <p:nvPr/>
        </p:nvGrpSpPr>
        <p:grpSpPr>
          <a:xfrm>
            <a:off x="8573600" y="1639411"/>
            <a:ext cx="474469" cy="1658359"/>
            <a:chOff x="9082677" y="1513184"/>
            <a:chExt cx="474469" cy="1658359"/>
          </a:xfrm>
        </p:grpSpPr>
        <p:sp>
          <p:nvSpPr>
            <p:cNvPr id="30" name="TextBox 29">
              <a:hlinkClick r:id="rId2" action="ppaction://hlinksldjump"/>
            </p:cNvPr>
            <p:cNvSpPr txBox="1"/>
            <p:nvPr/>
          </p:nvSpPr>
          <p:spPr>
            <a:xfrm>
              <a:off x="9089079" y="1513184"/>
              <a:ext cx="461665" cy="1658359"/>
            </a:xfrm>
            <a:prstGeom prst="rect">
              <a:avLst/>
            </a:prstGeom>
            <a:noFill/>
          </p:spPr>
          <p:txBody>
            <a:bodyPr vert="vert" wrap="square" rtlCol="0">
              <a:spAutoFit/>
            </a:bodyPr>
            <a:lstStyle/>
            <a:p>
              <a:pPr algn="ctr"/>
              <a:r>
                <a:rPr lang="en-US" b="1" dirty="0">
                  <a:solidFill>
                    <a:srgbClr val="8EB4E3"/>
                  </a:solidFill>
                </a:rPr>
                <a:t>Difficult airway</a:t>
              </a:r>
            </a:p>
          </p:txBody>
        </p:sp>
        <p:sp>
          <p:nvSpPr>
            <p:cNvPr id="31" name="Action Button: Custom 30">
              <a:hlinkClick r:id="rId3" action="ppaction://hlinksldjump" highlightClick="1"/>
            </p:cNvPr>
            <p:cNvSpPr/>
            <p:nvPr/>
          </p:nvSpPr>
          <p:spPr>
            <a:xfrm>
              <a:off x="9082677" y="1602166"/>
              <a:ext cx="474469" cy="1480395"/>
            </a:xfrm>
            <a:prstGeom prst="actionButtonBlank">
              <a:avLst/>
            </a:prstGeom>
            <a:solidFill>
              <a:schemeClr val="accent1">
                <a:alpha val="3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2" name="Group 31"/>
          <p:cNvGrpSpPr/>
          <p:nvPr/>
        </p:nvGrpSpPr>
        <p:grpSpPr>
          <a:xfrm>
            <a:off x="8573600" y="117508"/>
            <a:ext cx="474469" cy="1465459"/>
            <a:chOff x="9861818" y="361718"/>
            <a:chExt cx="474469" cy="1465459"/>
          </a:xfrm>
        </p:grpSpPr>
        <p:sp>
          <p:nvSpPr>
            <p:cNvPr id="33" name="TextBox 32"/>
            <p:cNvSpPr txBox="1"/>
            <p:nvPr/>
          </p:nvSpPr>
          <p:spPr>
            <a:xfrm>
              <a:off x="9868220" y="361718"/>
              <a:ext cx="461665" cy="1465459"/>
            </a:xfrm>
            <a:prstGeom prst="rect">
              <a:avLst/>
            </a:prstGeom>
            <a:noFill/>
          </p:spPr>
          <p:txBody>
            <a:bodyPr vert="vert" wrap="square" rtlCol="0">
              <a:spAutoFit/>
            </a:bodyPr>
            <a:lstStyle/>
            <a:p>
              <a:pPr algn="ctr"/>
              <a:r>
                <a:rPr lang="en-US" b="1" dirty="0">
                  <a:solidFill>
                    <a:srgbClr val="FF0000"/>
                  </a:solidFill>
                </a:rPr>
                <a:t>RSI</a:t>
              </a:r>
            </a:p>
          </p:txBody>
        </p:sp>
        <p:sp>
          <p:nvSpPr>
            <p:cNvPr id="34" name="Action Button: Custom 33">
              <a:hlinkClick r:id="rId4" action="ppaction://hlinksldjump" highlightClick="1"/>
            </p:cNvPr>
            <p:cNvSpPr/>
            <p:nvPr/>
          </p:nvSpPr>
          <p:spPr>
            <a:xfrm>
              <a:off x="9861818" y="361718"/>
              <a:ext cx="474469" cy="1465459"/>
            </a:xfrm>
            <a:prstGeom prst="actionButtonBlank">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5" name="Action Button: Home 34">
            <a:hlinkClick r:id="rId5" action="ppaction://hlinksldjump" highlightClick="1"/>
          </p:cNvPr>
          <p:cNvSpPr/>
          <p:nvPr/>
        </p:nvSpPr>
        <p:spPr>
          <a:xfrm>
            <a:off x="8573600" y="6577958"/>
            <a:ext cx="474469" cy="223308"/>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6" name="Group 35"/>
          <p:cNvGrpSpPr/>
          <p:nvPr/>
        </p:nvGrpSpPr>
        <p:grpSpPr>
          <a:xfrm>
            <a:off x="8573600" y="4906070"/>
            <a:ext cx="474469" cy="1465459"/>
            <a:chOff x="6990141" y="3634136"/>
            <a:chExt cx="474469" cy="1465459"/>
          </a:xfrm>
        </p:grpSpPr>
        <p:sp>
          <p:nvSpPr>
            <p:cNvPr id="37" name="TextBox 36"/>
            <p:cNvSpPr txBox="1"/>
            <p:nvPr/>
          </p:nvSpPr>
          <p:spPr>
            <a:xfrm>
              <a:off x="6996543" y="3634136"/>
              <a:ext cx="461665" cy="1465459"/>
            </a:xfrm>
            <a:prstGeom prst="rect">
              <a:avLst/>
            </a:prstGeom>
            <a:noFill/>
          </p:spPr>
          <p:txBody>
            <a:bodyPr vert="vert" wrap="square" rtlCol="0">
              <a:spAutoFit/>
            </a:bodyPr>
            <a:lstStyle/>
            <a:p>
              <a:pPr algn="ctr"/>
              <a:r>
                <a:rPr lang="en-US" b="1" dirty="0">
                  <a:solidFill>
                    <a:srgbClr val="8EB4E3"/>
                  </a:solidFill>
                </a:rPr>
                <a:t>Anticipation</a:t>
              </a:r>
            </a:p>
          </p:txBody>
        </p:sp>
        <p:sp>
          <p:nvSpPr>
            <p:cNvPr id="38" name="Action Button: Custom 37">
              <a:hlinkClick r:id="rId6" action="ppaction://hlinksldjump" highlightClick="1"/>
            </p:cNvPr>
            <p:cNvSpPr/>
            <p:nvPr/>
          </p:nvSpPr>
          <p:spPr>
            <a:xfrm>
              <a:off x="6990141" y="3634136"/>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9" name="Group 38"/>
          <p:cNvGrpSpPr/>
          <p:nvPr/>
        </p:nvGrpSpPr>
        <p:grpSpPr>
          <a:xfrm>
            <a:off x="8573600" y="3296101"/>
            <a:ext cx="474469" cy="1495413"/>
            <a:chOff x="9495788" y="3268203"/>
            <a:chExt cx="474469" cy="1495413"/>
          </a:xfrm>
        </p:grpSpPr>
        <p:sp>
          <p:nvSpPr>
            <p:cNvPr id="40" name="TextBox 39"/>
            <p:cNvSpPr txBox="1"/>
            <p:nvPr/>
          </p:nvSpPr>
          <p:spPr>
            <a:xfrm>
              <a:off x="9502190" y="3268203"/>
              <a:ext cx="461665" cy="1495413"/>
            </a:xfrm>
            <a:prstGeom prst="rect">
              <a:avLst/>
            </a:prstGeom>
            <a:noFill/>
          </p:spPr>
          <p:txBody>
            <a:bodyPr vert="vert" wrap="square" rtlCol="0">
              <a:spAutoFit/>
            </a:bodyPr>
            <a:lstStyle/>
            <a:p>
              <a:pPr algn="ctr"/>
              <a:r>
                <a:rPr lang="en-US" b="1" dirty="0">
                  <a:solidFill>
                    <a:srgbClr val="8EB4E3"/>
                  </a:solidFill>
                </a:rPr>
                <a:t>CICV</a:t>
              </a:r>
            </a:p>
          </p:txBody>
        </p:sp>
        <p:sp>
          <p:nvSpPr>
            <p:cNvPr id="41" name="Action Button: Custom 40">
              <a:hlinkClick r:id="rId7" action="ppaction://hlinksldjump" highlightClick="1"/>
            </p:cNvPr>
            <p:cNvSpPr/>
            <p:nvPr/>
          </p:nvSpPr>
          <p:spPr>
            <a:xfrm>
              <a:off x="9495788" y="3283180"/>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2" name="Action Button: Forward or Next 41">
            <a:hlinkClick r:id="" action="ppaction://hlinkshowjump?jump=nextslide" highlightClick="1"/>
          </p:cNvPr>
          <p:cNvSpPr/>
          <p:nvPr/>
        </p:nvSpPr>
        <p:spPr>
          <a:xfrm>
            <a:off x="7382184" y="5838250"/>
            <a:ext cx="847416" cy="83740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44185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assess the airway</a:t>
            </a:r>
          </a:p>
        </p:txBody>
      </p:sp>
      <p:sp>
        <p:nvSpPr>
          <p:cNvPr id="3" name="Content Placeholder 2"/>
          <p:cNvSpPr>
            <a:spLocks noGrp="1"/>
          </p:cNvSpPr>
          <p:nvPr>
            <p:ph idx="1"/>
          </p:nvPr>
        </p:nvSpPr>
        <p:spPr/>
        <p:txBody>
          <a:bodyPr/>
          <a:lstStyle/>
          <a:p>
            <a:pPr marL="114300" indent="0">
              <a:buNone/>
              <a:defRPr/>
            </a:pPr>
            <a:r>
              <a:rPr lang="en-GB" dirty="0"/>
              <a:t>It is sometimes possible to anticipate that a patient may be difficult to </a:t>
            </a:r>
            <a:r>
              <a:rPr lang="en-GB" dirty="0" err="1"/>
              <a:t>intubate</a:t>
            </a:r>
            <a:r>
              <a:rPr lang="en-GB" dirty="0"/>
              <a:t>.</a:t>
            </a:r>
          </a:p>
          <a:p>
            <a:pPr marL="114300" indent="0">
              <a:buNone/>
              <a:defRPr/>
            </a:pPr>
            <a:endParaRPr lang="en-GB" dirty="0"/>
          </a:p>
          <a:p>
            <a:pPr marL="114300" indent="0">
              <a:buNone/>
              <a:defRPr/>
            </a:pPr>
            <a:r>
              <a:rPr lang="en-GB" dirty="0"/>
              <a:t>Knowing this may alter your plans for intubation</a:t>
            </a:r>
          </a:p>
          <a:p>
            <a:pPr marL="114300" indent="0">
              <a:buNone/>
              <a:defRPr/>
            </a:pPr>
            <a:endParaRPr lang="en-GB" dirty="0"/>
          </a:p>
          <a:p>
            <a:pPr marL="114300" indent="0">
              <a:buNone/>
              <a:defRPr/>
            </a:pPr>
            <a:r>
              <a:rPr lang="en-GB" dirty="0"/>
              <a:t>When reviewing a patient to assess their airway it is important to take a detailed history, perform an appropriate examination and review any relevant investigations they have had.</a:t>
            </a:r>
          </a:p>
        </p:txBody>
      </p:sp>
      <p:grpSp>
        <p:nvGrpSpPr>
          <p:cNvPr id="13" name="Group 12"/>
          <p:cNvGrpSpPr/>
          <p:nvPr/>
        </p:nvGrpSpPr>
        <p:grpSpPr>
          <a:xfrm>
            <a:off x="8573600" y="1639411"/>
            <a:ext cx="474469" cy="1658359"/>
            <a:chOff x="9082677" y="1513184"/>
            <a:chExt cx="474469" cy="1658359"/>
          </a:xfrm>
        </p:grpSpPr>
        <p:sp>
          <p:nvSpPr>
            <p:cNvPr id="14" name="TextBox 13">
              <a:hlinkClick r:id="rId2" action="ppaction://hlinksldjump"/>
            </p:cNvPr>
            <p:cNvSpPr txBox="1"/>
            <p:nvPr/>
          </p:nvSpPr>
          <p:spPr>
            <a:xfrm>
              <a:off x="9089079" y="1513184"/>
              <a:ext cx="461665" cy="1658359"/>
            </a:xfrm>
            <a:prstGeom prst="rect">
              <a:avLst/>
            </a:prstGeom>
            <a:noFill/>
          </p:spPr>
          <p:txBody>
            <a:bodyPr vert="vert" wrap="square" rtlCol="0">
              <a:spAutoFit/>
            </a:bodyPr>
            <a:lstStyle/>
            <a:p>
              <a:pPr algn="ctr"/>
              <a:r>
                <a:rPr lang="en-US" b="1" dirty="0">
                  <a:solidFill>
                    <a:srgbClr val="8EB4E3"/>
                  </a:solidFill>
                </a:rPr>
                <a:t>Difficult airway</a:t>
              </a:r>
            </a:p>
          </p:txBody>
        </p:sp>
        <p:sp>
          <p:nvSpPr>
            <p:cNvPr id="15" name="Action Button: Custom 14">
              <a:hlinkClick r:id="rId3" action="ppaction://hlinksldjump" highlightClick="1"/>
            </p:cNvPr>
            <p:cNvSpPr/>
            <p:nvPr/>
          </p:nvSpPr>
          <p:spPr>
            <a:xfrm>
              <a:off x="9082677" y="1602166"/>
              <a:ext cx="474469" cy="1480395"/>
            </a:xfrm>
            <a:prstGeom prst="actionButtonBlank">
              <a:avLst/>
            </a:prstGeom>
            <a:solidFill>
              <a:schemeClr val="accent1">
                <a:alpha val="3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6" name="Group 15"/>
          <p:cNvGrpSpPr/>
          <p:nvPr/>
        </p:nvGrpSpPr>
        <p:grpSpPr>
          <a:xfrm>
            <a:off x="8573600" y="117508"/>
            <a:ext cx="474469" cy="1465459"/>
            <a:chOff x="9861818" y="361718"/>
            <a:chExt cx="474469" cy="1465459"/>
          </a:xfrm>
        </p:grpSpPr>
        <p:sp>
          <p:nvSpPr>
            <p:cNvPr id="17" name="TextBox 16"/>
            <p:cNvSpPr txBox="1"/>
            <p:nvPr/>
          </p:nvSpPr>
          <p:spPr>
            <a:xfrm>
              <a:off x="9868220" y="361718"/>
              <a:ext cx="461665" cy="1465459"/>
            </a:xfrm>
            <a:prstGeom prst="rect">
              <a:avLst/>
            </a:prstGeom>
            <a:noFill/>
          </p:spPr>
          <p:txBody>
            <a:bodyPr vert="vert" wrap="square" rtlCol="0">
              <a:spAutoFit/>
            </a:bodyPr>
            <a:lstStyle/>
            <a:p>
              <a:pPr algn="ctr"/>
              <a:r>
                <a:rPr lang="en-US" b="1" dirty="0">
                  <a:solidFill>
                    <a:schemeClr val="tx2">
                      <a:lumMod val="40000"/>
                      <a:lumOff val="60000"/>
                    </a:schemeClr>
                  </a:solidFill>
                </a:rPr>
                <a:t>RSI</a:t>
              </a:r>
            </a:p>
          </p:txBody>
        </p:sp>
        <p:sp>
          <p:nvSpPr>
            <p:cNvPr id="18" name="Action Button: Custom 17">
              <a:hlinkClick r:id="rId4" action="ppaction://hlinksldjump" highlightClick="1"/>
            </p:cNvPr>
            <p:cNvSpPr/>
            <p:nvPr/>
          </p:nvSpPr>
          <p:spPr>
            <a:xfrm>
              <a:off x="9861818" y="361718"/>
              <a:ext cx="474469" cy="1465459"/>
            </a:xfrm>
            <a:prstGeom prst="actionButtonBlank">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9" name="Action Button: Home 18">
            <a:hlinkClick r:id="rId5" action="ppaction://hlinksldjump" highlightClick="1"/>
          </p:cNvPr>
          <p:cNvSpPr/>
          <p:nvPr/>
        </p:nvSpPr>
        <p:spPr>
          <a:xfrm>
            <a:off x="8573600" y="6577958"/>
            <a:ext cx="474469" cy="223308"/>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up 19"/>
          <p:cNvGrpSpPr/>
          <p:nvPr/>
        </p:nvGrpSpPr>
        <p:grpSpPr>
          <a:xfrm>
            <a:off x="8573600" y="4906070"/>
            <a:ext cx="474469" cy="1465459"/>
            <a:chOff x="6990141" y="3634136"/>
            <a:chExt cx="474469" cy="1465459"/>
          </a:xfrm>
        </p:grpSpPr>
        <p:sp>
          <p:nvSpPr>
            <p:cNvPr id="21" name="TextBox 20"/>
            <p:cNvSpPr txBox="1"/>
            <p:nvPr/>
          </p:nvSpPr>
          <p:spPr>
            <a:xfrm>
              <a:off x="6996543" y="3634136"/>
              <a:ext cx="461665" cy="1465459"/>
            </a:xfrm>
            <a:prstGeom prst="rect">
              <a:avLst/>
            </a:prstGeom>
            <a:noFill/>
          </p:spPr>
          <p:txBody>
            <a:bodyPr vert="vert" wrap="square" rtlCol="0">
              <a:spAutoFit/>
            </a:bodyPr>
            <a:lstStyle/>
            <a:p>
              <a:pPr algn="ctr"/>
              <a:r>
                <a:rPr lang="en-US" b="1" dirty="0">
                  <a:solidFill>
                    <a:srgbClr val="FF0000"/>
                  </a:solidFill>
                </a:rPr>
                <a:t>Anticipation</a:t>
              </a:r>
            </a:p>
          </p:txBody>
        </p:sp>
        <p:sp>
          <p:nvSpPr>
            <p:cNvPr id="22" name="Action Button: Custom 21">
              <a:hlinkClick r:id="rId6" action="ppaction://hlinksldjump" highlightClick="1"/>
            </p:cNvPr>
            <p:cNvSpPr/>
            <p:nvPr/>
          </p:nvSpPr>
          <p:spPr>
            <a:xfrm>
              <a:off x="6990141" y="3634136"/>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8573600" y="3296101"/>
            <a:ext cx="474469" cy="1495413"/>
            <a:chOff x="9495788" y="3268203"/>
            <a:chExt cx="474469" cy="1495413"/>
          </a:xfrm>
        </p:grpSpPr>
        <p:sp>
          <p:nvSpPr>
            <p:cNvPr id="24" name="TextBox 23"/>
            <p:cNvSpPr txBox="1"/>
            <p:nvPr/>
          </p:nvSpPr>
          <p:spPr>
            <a:xfrm>
              <a:off x="9502190" y="3268203"/>
              <a:ext cx="461665" cy="1495413"/>
            </a:xfrm>
            <a:prstGeom prst="rect">
              <a:avLst/>
            </a:prstGeom>
            <a:noFill/>
          </p:spPr>
          <p:txBody>
            <a:bodyPr vert="vert" wrap="square" rtlCol="0">
              <a:spAutoFit/>
            </a:bodyPr>
            <a:lstStyle/>
            <a:p>
              <a:pPr algn="ctr"/>
              <a:r>
                <a:rPr lang="en-US" b="1" dirty="0">
                  <a:solidFill>
                    <a:srgbClr val="8EB4E3"/>
                  </a:solidFill>
                </a:rPr>
                <a:t>CICV</a:t>
              </a:r>
            </a:p>
          </p:txBody>
        </p:sp>
        <p:sp>
          <p:nvSpPr>
            <p:cNvPr id="25" name="Action Button: Custom 24">
              <a:hlinkClick r:id="rId7" action="ppaction://hlinksldjump" highlightClick="1"/>
            </p:cNvPr>
            <p:cNvSpPr/>
            <p:nvPr/>
          </p:nvSpPr>
          <p:spPr>
            <a:xfrm>
              <a:off x="9495788" y="3283180"/>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6" name="Action Button: Forward or Next 25">
            <a:hlinkClick r:id="" action="ppaction://hlinkshowjump?jump=nextslide" highlightClick="1"/>
          </p:cNvPr>
          <p:cNvSpPr/>
          <p:nvPr/>
        </p:nvSpPr>
        <p:spPr>
          <a:xfrm>
            <a:off x="7382184" y="5838250"/>
            <a:ext cx="847416" cy="83740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59571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History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15043152"/>
              </p:ext>
            </p:extLst>
          </p:nvPr>
        </p:nvGraphicFramePr>
        <p:xfrm>
          <a:off x="457200" y="2000666"/>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3" name="Group 12"/>
          <p:cNvGrpSpPr/>
          <p:nvPr/>
        </p:nvGrpSpPr>
        <p:grpSpPr>
          <a:xfrm>
            <a:off x="8573600" y="1639411"/>
            <a:ext cx="474469" cy="1658359"/>
            <a:chOff x="9082677" y="1513184"/>
            <a:chExt cx="474469" cy="1658359"/>
          </a:xfrm>
        </p:grpSpPr>
        <p:sp>
          <p:nvSpPr>
            <p:cNvPr id="14" name="TextBox 13">
              <a:hlinkClick r:id="rId7" action="ppaction://hlinksldjump"/>
            </p:cNvPr>
            <p:cNvSpPr txBox="1"/>
            <p:nvPr/>
          </p:nvSpPr>
          <p:spPr>
            <a:xfrm>
              <a:off x="9089079" y="1513184"/>
              <a:ext cx="461665" cy="1658359"/>
            </a:xfrm>
            <a:prstGeom prst="rect">
              <a:avLst/>
            </a:prstGeom>
            <a:noFill/>
          </p:spPr>
          <p:txBody>
            <a:bodyPr vert="vert" wrap="square" rtlCol="0">
              <a:spAutoFit/>
            </a:bodyPr>
            <a:lstStyle/>
            <a:p>
              <a:pPr algn="ctr"/>
              <a:r>
                <a:rPr lang="en-US" b="1" dirty="0">
                  <a:solidFill>
                    <a:srgbClr val="8EB4E3"/>
                  </a:solidFill>
                </a:rPr>
                <a:t>Difficult airway</a:t>
              </a:r>
            </a:p>
          </p:txBody>
        </p:sp>
        <p:sp>
          <p:nvSpPr>
            <p:cNvPr id="15" name="Action Button: Custom 14">
              <a:hlinkClick r:id="rId8" action="ppaction://hlinksldjump" highlightClick="1"/>
            </p:cNvPr>
            <p:cNvSpPr/>
            <p:nvPr/>
          </p:nvSpPr>
          <p:spPr>
            <a:xfrm>
              <a:off x="9082677" y="1602166"/>
              <a:ext cx="474469" cy="1480395"/>
            </a:xfrm>
            <a:prstGeom prst="actionButtonBlank">
              <a:avLst/>
            </a:prstGeom>
            <a:solidFill>
              <a:schemeClr val="accent1">
                <a:alpha val="3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6" name="Group 15"/>
          <p:cNvGrpSpPr/>
          <p:nvPr/>
        </p:nvGrpSpPr>
        <p:grpSpPr>
          <a:xfrm>
            <a:off x="8573600" y="117508"/>
            <a:ext cx="474469" cy="1465459"/>
            <a:chOff x="9861818" y="361718"/>
            <a:chExt cx="474469" cy="1465459"/>
          </a:xfrm>
        </p:grpSpPr>
        <p:sp>
          <p:nvSpPr>
            <p:cNvPr id="17" name="TextBox 16"/>
            <p:cNvSpPr txBox="1"/>
            <p:nvPr/>
          </p:nvSpPr>
          <p:spPr>
            <a:xfrm>
              <a:off x="9868220" y="361718"/>
              <a:ext cx="461665" cy="1465459"/>
            </a:xfrm>
            <a:prstGeom prst="rect">
              <a:avLst/>
            </a:prstGeom>
            <a:noFill/>
          </p:spPr>
          <p:txBody>
            <a:bodyPr vert="vert" wrap="square" rtlCol="0">
              <a:spAutoFit/>
            </a:bodyPr>
            <a:lstStyle/>
            <a:p>
              <a:pPr algn="ctr"/>
              <a:r>
                <a:rPr lang="en-US" b="1" dirty="0">
                  <a:solidFill>
                    <a:schemeClr val="tx2">
                      <a:lumMod val="40000"/>
                      <a:lumOff val="60000"/>
                    </a:schemeClr>
                  </a:solidFill>
                </a:rPr>
                <a:t>RSI</a:t>
              </a:r>
            </a:p>
          </p:txBody>
        </p:sp>
        <p:sp>
          <p:nvSpPr>
            <p:cNvPr id="18" name="Action Button: Custom 17">
              <a:hlinkClick r:id="rId9" action="ppaction://hlinksldjump" highlightClick="1"/>
            </p:cNvPr>
            <p:cNvSpPr/>
            <p:nvPr/>
          </p:nvSpPr>
          <p:spPr>
            <a:xfrm>
              <a:off x="9861818" y="361718"/>
              <a:ext cx="474469" cy="1465459"/>
            </a:xfrm>
            <a:prstGeom prst="actionButtonBlank">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9" name="Action Button: Home 18">
            <a:hlinkClick r:id="rId10" action="ppaction://hlinksldjump" highlightClick="1"/>
          </p:cNvPr>
          <p:cNvSpPr/>
          <p:nvPr/>
        </p:nvSpPr>
        <p:spPr>
          <a:xfrm>
            <a:off x="8573600" y="6577958"/>
            <a:ext cx="474469" cy="223308"/>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up 19"/>
          <p:cNvGrpSpPr/>
          <p:nvPr/>
        </p:nvGrpSpPr>
        <p:grpSpPr>
          <a:xfrm>
            <a:off x="8573600" y="4906070"/>
            <a:ext cx="474469" cy="1465459"/>
            <a:chOff x="6990141" y="3634136"/>
            <a:chExt cx="474469" cy="1465459"/>
          </a:xfrm>
        </p:grpSpPr>
        <p:sp>
          <p:nvSpPr>
            <p:cNvPr id="21" name="TextBox 20"/>
            <p:cNvSpPr txBox="1"/>
            <p:nvPr/>
          </p:nvSpPr>
          <p:spPr>
            <a:xfrm>
              <a:off x="6996543" y="3634136"/>
              <a:ext cx="461665" cy="1465459"/>
            </a:xfrm>
            <a:prstGeom prst="rect">
              <a:avLst/>
            </a:prstGeom>
            <a:noFill/>
          </p:spPr>
          <p:txBody>
            <a:bodyPr vert="vert" wrap="square" rtlCol="0">
              <a:spAutoFit/>
            </a:bodyPr>
            <a:lstStyle/>
            <a:p>
              <a:pPr algn="ctr"/>
              <a:r>
                <a:rPr lang="en-US" b="1" dirty="0">
                  <a:solidFill>
                    <a:srgbClr val="FF0000"/>
                  </a:solidFill>
                </a:rPr>
                <a:t>Anticipation</a:t>
              </a:r>
            </a:p>
          </p:txBody>
        </p:sp>
        <p:sp>
          <p:nvSpPr>
            <p:cNvPr id="22" name="Action Button: Custom 21">
              <a:hlinkClick r:id="rId11" action="ppaction://hlinksldjump" highlightClick="1"/>
            </p:cNvPr>
            <p:cNvSpPr/>
            <p:nvPr/>
          </p:nvSpPr>
          <p:spPr>
            <a:xfrm>
              <a:off x="6990141" y="3634136"/>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8573600" y="3296101"/>
            <a:ext cx="474469" cy="1495413"/>
            <a:chOff x="9495788" y="3268203"/>
            <a:chExt cx="474469" cy="1495413"/>
          </a:xfrm>
        </p:grpSpPr>
        <p:sp>
          <p:nvSpPr>
            <p:cNvPr id="24" name="TextBox 23"/>
            <p:cNvSpPr txBox="1"/>
            <p:nvPr/>
          </p:nvSpPr>
          <p:spPr>
            <a:xfrm>
              <a:off x="9502190" y="3268203"/>
              <a:ext cx="461665" cy="1495413"/>
            </a:xfrm>
            <a:prstGeom prst="rect">
              <a:avLst/>
            </a:prstGeom>
            <a:noFill/>
          </p:spPr>
          <p:txBody>
            <a:bodyPr vert="vert" wrap="square" rtlCol="0">
              <a:spAutoFit/>
            </a:bodyPr>
            <a:lstStyle/>
            <a:p>
              <a:pPr algn="ctr"/>
              <a:r>
                <a:rPr lang="en-US" b="1" dirty="0">
                  <a:solidFill>
                    <a:srgbClr val="8EB4E3"/>
                  </a:solidFill>
                </a:rPr>
                <a:t>CICV</a:t>
              </a:r>
            </a:p>
          </p:txBody>
        </p:sp>
        <p:sp>
          <p:nvSpPr>
            <p:cNvPr id="25" name="Action Button: Custom 24">
              <a:hlinkClick r:id="rId12" action="ppaction://hlinksldjump" highlightClick="1"/>
            </p:cNvPr>
            <p:cNvSpPr/>
            <p:nvPr/>
          </p:nvSpPr>
          <p:spPr>
            <a:xfrm>
              <a:off x="9495788" y="3283180"/>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6" name="Action Button: Forward or Next 25">
            <a:hlinkClick r:id="" action="ppaction://hlinkshowjump?jump=nextslide" highlightClick="1"/>
          </p:cNvPr>
          <p:cNvSpPr/>
          <p:nvPr/>
        </p:nvSpPr>
        <p:spPr>
          <a:xfrm>
            <a:off x="7382184" y="5838250"/>
            <a:ext cx="847416" cy="83740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Content Placeholder 2"/>
          <p:cNvSpPr txBox="1">
            <a:spLocks/>
          </p:cNvSpPr>
          <p:nvPr/>
        </p:nvSpPr>
        <p:spPr>
          <a:xfrm>
            <a:off x="457199" y="1600200"/>
            <a:ext cx="7905475" cy="48006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defRPr/>
            </a:pPr>
            <a:r>
              <a:rPr lang="en-GB" dirty="0"/>
              <a:t>The following may alert you to a possible problem with the airway</a:t>
            </a:r>
          </a:p>
          <a:p>
            <a:endParaRPr lang="en-US" dirty="0"/>
          </a:p>
        </p:txBody>
      </p:sp>
    </p:spTree>
    <p:extLst>
      <p:ext uri="{BB962C8B-B14F-4D97-AF65-F5344CB8AC3E}">
        <p14:creationId xmlns:p14="http://schemas.microsoft.com/office/powerpoint/2010/main" val="22345010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Examination</a:t>
            </a:r>
          </a:p>
        </p:txBody>
      </p:sp>
      <p:sp>
        <p:nvSpPr>
          <p:cNvPr id="3" name="Content Placeholder 2"/>
          <p:cNvSpPr>
            <a:spLocks noGrp="1"/>
          </p:cNvSpPr>
          <p:nvPr>
            <p:ph idx="1"/>
          </p:nvPr>
        </p:nvSpPr>
        <p:spPr/>
        <p:txBody>
          <a:bodyPr/>
          <a:lstStyle/>
          <a:p>
            <a:pPr marL="114300" indent="0">
              <a:buNone/>
              <a:defRPr/>
            </a:pPr>
            <a:r>
              <a:rPr lang="en-GB" dirty="0"/>
              <a:t>Does the patient have </a:t>
            </a:r>
          </a:p>
          <a:p>
            <a:pPr>
              <a:defRPr/>
            </a:pPr>
            <a:r>
              <a:rPr lang="en-GB" dirty="0"/>
              <a:t>Buck teeth</a:t>
            </a:r>
          </a:p>
          <a:p>
            <a:pPr>
              <a:defRPr/>
            </a:pPr>
            <a:r>
              <a:rPr lang="en-GB" dirty="0"/>
              <a:t>Missing teeth</a:t>
            </a:r>
          </a:p>
          <a:p>
            <a:pPr>
              <a:defRPr/>
            </a:pPr>
            <a:r>
              <a:rPr lang="en-GB" dirty="0"/>
              <a:t>Receding jaw</a:t>
            </a:r>
          </a:p>
          <a:p>
            <a:pPr>
              <a:defRPr/>
            </a:pPr>
            <a:r>
              <a:rPr lang="en-GB" dirty="0"/>
              <a:t>Small mouth</a:t>
            </a:r>
          </a:p>
          <a:p>
            <a:pPr>
              <a:defRPr/>
            </a:pPr>
            <a:r>
              <a:rPr lang="en-GB" dirty="0"/>
              <a:t>Large tongue</a:t>
            </a:r>
          </a:p>
          <a:p>
            <a:pPr>
              <a:defRPr/>
            </a:pPr>
            <a:r>
              <a:rPr lang="en-GB" dirty="0"/>
              <a:t>Bull neck</a:t>
            </a:r>
          </a:p>
          <a:p>
            <a:pPr>
              <a:defRPr/>
            </a:pPr>
            <a:r>
              <a:rPr lang="en-GB" dirty="0"/>
              <a:t>Obesity</a:t>
            </a:r>
          </a:p>
          <a:p>
            <a:pPr>
              <a:defRPr/>
            </a:pPr>
            <a:r>
              <a:rPr lang="en-GB" dirty="0"/>
              <a:t>Beard</a:t>
            </a:r>
          </a:p>
          <a:p>
            <a:pPr>
              <a:defRPr/>
            </a:pPr>
            <a:endParaRPr lang="en-US" dirty="0"/>
          </a:p>
          <a:p>
            <a:pPr marL="114300" indent="0">
              <a:buNone/>
              <a:defRPr/>
            </a:pPr>
            <a:r>
              <a:rPr lang="en-GB" dirty="0"/>
              <a:t>All of these may make intubation more difficult</a:t>
            </a:r>
            <a:endParaRPr lang="en-US" dirty="0"/>
          </a:p>
        </p:txBody>
      </p:sp>
      <p:pic>
        <p:nvPicPr>
          <p:cNvPr id="13" name="Picture 7" descr="buck teeth"/>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a:xfrm>
            <a:off x="3195197" y="1621900"/>
            <a:ext cx="2173288" cy="2173288"/>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pic>
        <p:nvPicPr>
          <p:cNvPr id="14" name="Picture 12" descr="receding ja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3479360" y="4028207"/>
            <a:ext cx="1889125" cy="1338263"/>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pic>
        <p:nvPicPr>
          <p:cNvPr id="15" name="Picture 15" descr="missing teet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a:xfrm>
            <a:off x="5511693" y="1638892"/>
            <a:ext cx="2376488" cy="1570037"/>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pic>
        <p:nvPicPr>
          <p:cNvPr id="16" name="Picture 16" descr="bull neck"/>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a:xfrm>
            <a:off x="5511693" y="3486046"/>
            <a:ext cx="1462087" cy="1824037"/>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grpSp>
        <p:nvGrpSpPr>
          <p:cNvPr id="17" name="Group 16"/>
          <p:cNvGrpSpPr/>
          <p:nvPr/>
        </p:nvGrpSpPr>
        <p:grpSpPr>
          <a:xfrm>
            <a:off x="8573600" y="1639411"/>
            <a:ext cx="474469" cy="1658359"/>
            <a:chOff x="9082677" y="1513184"/>
            <a:chExt cx="474469" cy="1658359"/>
          </a:xfrm>
        </p:grpSpPr>
        <p:sp>
          <p:nvSpPr>
            <p:cNvPr id="18" name="TextBox 17">
              <a:hlinkClick r:id="rId6" action="ppaction://hlinksldjump"/>
            </p:cNvPr>
            <p:cNvSpPr txBox="1"/>
            <p:nvPr/>
          </p:nvSpPr>
          <p:spPr>
            <a:xfrm>
              <a:off x="9089079" y="1513184"/>
              <a:ext cx="461665" cy="1658359"/>
            </a:xfrm>
            <a:prstGeom prst="rect">
              <a:avLst/>
            </a:prstGeom>
            <a:noFill/>
          </p:spPr>
          <p:txBody>
            <a:bodyPr vert="vert" wrap="square" rtlCol="0">
              <a:spAutoFit/>
            </a:bodyPr>
            <a:lstStyle/>
            <a:p>
              <a:pPr algn="ctr"/>
              <a:r>
                <a:rPr lang="en-US" b="1" dirty="0">
                  <a:solidFill>
                    <a:srgbClr val="8EB4E3"/>
                  </a:solidFill>
                </a:rPr>
                <a:t>Difficult airway</a:t>
              </a:r>
            </a:p>
          </p:txBody>
        </p:sp>
        <p:sp>
          <p:nvSpPr>
            <p:cNvPr id="19" name="Action Button: Custom 18">
              <a:hlinkClick r:id="rId7" action="ppaction://hlinksldjump" highlightClick="1"/>
            </p:cNvPr>
            <p:cNvSpPr/>
            <p:nvPr/>
          </p:nvSpPr>
          <p:spPr>
            <a:xfrm>
              <a:off x="9082677" y="1602166"/>
              <a:ext cx="474469" cy="1480395"/>
            </a:xfrm>
            <a:prstGeom prst="actionButtonBlank">
              <a:avLst/>
            </a:prstGeom>
            <a:solidFill>
              <a:schemeClr val="accent1">
                <a:alpha val="3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0" name="Group 19"/>
          <p:cNvGrpSpPr/>
          <p:nvPr/>
        </p:nvGrpSpPr>
        <p:grpSpPr>
          <a:xfrm>
            <a:off x="8573600" y="117508"/>
            <a:ext cx="474469" cy="1465459"/>
            <a:chOff x="9861818" y="361718"/>
            <a:chExt cx="474469" cy="1465459"/>
          </a:xfrm>
        </p:grpSpPr>
        <p:sp>
          <p:nvSpPr>
            <p:cNvPr id="21" name="TextBox 20"/>
            <p:cNvSpPr txBox="1"/>
            <p:nvPr/>
          </p:nvSpPr>
          <p:spPr>
            <a:xfrm>
              <a:off x="9868220" y="361718"/>
              <a:ext cx="461665" cy="1465459"/>
            </a:xfrm>
            <a:prstGeom prst="rect">
              <a:avLst/>
            </a:prstGeom>
            <a:noFill/>
          </p:spPr>
          <p:txBody>
            <a:bodyPr vert="vert" wrap="square" rtlCol="0">
              <a:spAutoFit/>
            </a:bodyPr>
            <a:lstStyle/>
            <a:p>
              <a:pPr algn="ctr"/>
              <a:r>
                <a:rPr lang="en-US" b="1" dirty="0">
                  <a:solidFill>
                    <a:schemeClr val="tx2">
                      <a:lumMod val="40000"/>
                      <a:lumOff val="60000"/>
                    </a:schemeClr>
                  </a:solidFill>
                </a:rPr>
                <a:t>RSI</a:t>
              </a:r>
            </a:p>
          </p:txBody>
        </p:sp>
        <p:sp>
          <p:nvSpPr>
            <p:cNvPr id="22" name="Action Button: Custom 21">
              <a:hlinkClick r:id="rId8" action="ppaction://hlinksldjump" highlightClick="1"/>
            </p:cNvPr>
            <p:cNvSpPr/>
            <p:nvPr/>
          </p:nvSpPr>
          <p:spPr>
            <a:xfrm>
              <a:off x="9861818" y="361718"/>
              <a:ext cx="474469" cy="1465459"/>
            </a:xfrm>
            <a:prstGeom prst="actionButtonBlank">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3" name="Action Button: Home 22">
            <a:hlinkClick r:id="rId9" action="ppaction://hlinksldjump" highlightClick="1"/>
          </p:cNvPr>
          <p:cNvSpPr/>
          <p:nvPr/>
        </p:nvSpPr>
        <p:spPr>
          <a:xfrm>
            <a:off x="8573600" y="6577958"/>
            <a:ext cx="474469" cy="223308"/>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4" name="Group 23"/>
          <p:cNvGrpSpPr/>
          <p:nvPr/>
        </p:nvGrpSpPr>
        <p:grpSpPr>
          <a:xfrm>
            <a:off x="8573600" y="4906070"/>
            <a:ext cx="474469" cy="1465459"/>
            <a:chOff x="6990141" y="3634136"/>
            <a:chExt cx="474469" cy="1465459"/>
          </a:xfrm>
        </p:grpSpPr>
        <p:sp>
          <p:nvSpPr>
            <p:cNvPr id="25" name="TextBox 24"/>
            <p:cNvSpPr txBox="1"/>
            <p:nvPr/>
          </p:nvSpPr>
          <p:spPr>
            <a:xfrm>
              <a:off x="6996543" y="3634136"/>
              <a:ext cx="461665" cy="1465459"/>
            </a:xfrm>
            <a:prstGeom prst="rect">
              <a:avLst/>
            </a:prstGeom>
            <a:noFill/>
          </p:spPr>
          <p:txBody>
            <a:bodyPr vert="vert" wrap="square" rtlCol="0">
              <a:spAutoFit/>
            </a:bodyPr>
            <a:lstStyle/>
            <a:p>
              <a:pPr algn="ctr"/>
              <a:r>
                <a:rPr lang="en-US" b="1" dirty="0">
                  <a:solidFill>
                    <a:srgbClr val="FF0000"/>
                  </a:solidFill>
                </a:rPr>
                <a:t>Anticipation</a:t>
              </a:r>
            </a:p>
          </p:txBody>
        </p:sp>
        <p:sp>
          <p:nvSpPr>
            <p:cNvPr id="26" name="Action Button: Custom 25">
              <a:hlinkClick r:id="rId10" action="ppaction://hlinksldjump" highlightClick="1"/>
            </p:cNvPr>
            <p:cNvSpPr/>
            <p:nvPr/>
          </p:nvSpPr>
          <p:spPr>
            <a:xfrm>
              <a:off x="6990141" y="3634136"/>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7" name="Group 26"/>
          <p:cNvGrpSpPr/>
          <p:nvPr/>
        </p:nvGrpSpPr>
        <p:grpSpPr>
          <a:xfrm>
            <a:off x="8573600" y="3296101"/>
            <a:ext cx="474469" cy="1495413"/>
            <a:chOff x="9495788" y="3268203"/>
            <a:chExt cx="474469" cy="1495413"/>
          </a:xfrm>
        </p:grpSpPr>
        <p:sp>
          <p:nvSpPr>
            <p:cNvPr id="28" name="TextBox 27"/>
            <p:cNvSpPr txBox="1"/>
            <p:nvPr/>
          </p:nvSpPr>
          <p:spPr>
            <a:xfrm>
              <a:off x="9502190" y="3268203"/>
              <a:ext cx="461665" cy="1495413"/>
            </a:xfrm>
            <a:prstGeom prst="rect">
              <a:avLst/>
            </a:prstGeom>
            <a:noFill/>
          </p:spPr>
          <p:txBody>
            <a:bodyPr vert="vert" wrap="square" rtlCol="0">
              <a:spAutoFit/>
            </a:bodyPr>
            <a:lstStyle/>
            <a:p>
              <a:pPr algn="ctr"/>
              <a:r>
                <a:rPr lang="en-US" b="1" dirty="0">
                  <a:solidFill>
                    <a:srgbClr val="8EB4E3"/>
                  </a:solidFill>
                </a:rPr>
                <a:t>CICV</a:t>
              </a:r>
            </a:p>
          </p:txBody>
        </p:sp>
        <p:sp>
          <p:nvSpPr>
            <p:cNvPr id="29" name="Action Button: Custom 28">
              <a:hlinkClick r:id="rId11" action="ppaction://hlinksldjump" highlightClick="1"/>
            </p:cNvPr>
            <p:cNvSpPr/>
            <p:nvPr/>
          </p:nvSpPr>
          <p:spPr>
            <a:xfrm>
              <a:off x="9495788" y="3283180"/>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0" name="Action Button: Forward or Next 29">
            <a:hlinkClick r:id="" action="ppaction://hlinkshowjump?jump=nextslide" highlightClick="1"/>
          </p:cNvPr>
          <p:cNvSpPr/>
          <p:nvPr/>
        </p:nvSpPr>
        <p:spPr>
          <a:xfrm>
            <a:off x="7382184" y="5838250"/>
            <a:ext cx="847416" cy="83740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19053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Examination</a:t>
            </a:r>
          </a:p>
        </p:txBody>
      </p:sp>
      <p:sp>
        <p:nvSpPr>
          <p:cNvPr id="3" name="Content Placeholder 2"/>
          <p:cNvSpPr>
            <a:spLocks noGrp="1"/>
          </p:cNvSpPr>
          <p:nvPr>
            <p:ph idx="1"/>
          </p:nvPr>
        </p:nvSpPr>
        <p:spPr/>
        <p:txBody>
          <a:bodyPr>
            <a:normAutofit/>
          </a:bodyPr>
          <a:lstStyle/>
          <a:p>
            <a:pPr marL="114300" indent="0">
              <a:buNone/>
            </a:pPr>
            <a:r>
              <a:rPr lang="en-GB" sz="2400" dirty="0"/>
              <a:t>There are more specific examinations which can be performed to help identify a patient with a difficult airway. These include</a:t>
            </a:r>
          </a:p>
          <a:p>
            <a:r>
              <a:rPr lang="en-GB" sz="2400" dirty="0" err="1"/>
              <a:t>Mallampati</a:t>
            </a:r>
            <a:r>
              <a:rPr lang="en-GB" sz="2400" dirty="0"/>
              <a:t> Test</a:t>
            </a:r>
          </a:p>
          <a:p>
            <a:r>
              <a:rPr lang="en-GB" sz="2400" dirty="0" err="1"/>
              <a:t>Thyromental</a:t>
            </a:r>
            <a:r>
              <a:rPr lang="en-GB" sz="2400" dirty="0"/>
              <a:t> Distance (</a:t>
            </a:r>
            <a:r>
              <a:rPr lang="en-GB" sz="2400" dirty="0" err="1"/>
              <a:t>Patil</a:t>
            </a:r>
            <a:r>
              <a:rPr lang="en-GB" sz="2400" dirty="0"/>
              <a:t>)</a:t>
            </a:r>
          </a:p>
          <a:p>
            <a:r>
              <a:rPr lang="en-GB" sz="2400" dirty="0"/>
              <a:t>Mandibular Subluxation (Calder)</a:t>
            </a:r>
          </a:p>
          <a:p>
            <a:r>
              <a:rPr lang="en-GB" sz="2400" dirty="0"/>
              <a:t>Inter Incisor Gap</a:t>
            </a:r>
          </a:p>
          <a:p>
            <a:r>
              <a:rPr lang="en-GB" sz="2400" dirty="0"/>
              <a:t>Other tests</a:t>
            </a:r>
          </a:p>
          <a:p>
            <a:endParaRPr lang="en-US" dirty="0"/>
          </a:p>
          <a:p>
            <a:pPr marL="114300" indent="0">
              <a:buNone/>
              <a:defRPr/>
            </a:pPr>
            <a:r>
              <a:rPr lang="en-GB" dirty="0"/>
              <a:t>Performing more than one of the tests can reduce the number of false positives and false negatives</a:t>
            </a:r>
          </a:p>
        </p:txBody>
      </p:sp>
      <p:sp>
        <p:nvSpPr>
          <p:cNvPr id="13" name="Action Button: Information 12">
            <a:hlinkClick r:id="rId2" action="ppaction://hlinksldjump" highlightClick="1"/>
          </p:cNvPr>
          <p:cNvSpPr/>
          <p:nvPr/>
        </p:nvSpPr>
        <p:spPr>
          <a:xfrm>
            <a:off x="4521612" y="3296101"/>
            <a:ext cx="390740" cy="351168"/>
          </a:xfrm>
          <a:prstGeom prst="actionButtonInformati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Action Button: Information 13">
            <a:hlinkClick r:id="rId3" action="ppaction://hlinksldjump" highlightClick="1"/>
          </p:cNvPr>
          <p:cNvSpPr/>
          <p:nvPr/>
        </p:nvSpPr>
        <p:spPr>
          <a:xfrm>
            <a:off x="5090508" y="3759575"/>
            <a:ext cx="390740" cy="351168"/>
          </a:xfrm>
          <a:prstGeom prst="actionButtonInformati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Action Button: Information 14">
            <a:hlinkClick r:id="rId4" action="ppaction://hlinksldjump" highlightClick="1"/>
          </p:cNvPr>
          <p:cNvSpPr/>
          <p:nvPr/>
        </p:nvSpPr>
        <p:spPr>
          <a:xfrm>
            <a:off x="3051722" y="4110743"/>
            <a:ext cx="390740" cy="351168"/>
          </a:xfrm>
          <a:prstGeom prst="actionButtonInformati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Action Button: Information 15">
            <a:hlinkClick r:id="rId5" action="ppaction://hlinksldjump" highlightClick="1"/>
          </p:cNvPr>
          <p:cNvSpPr/>
          <p:nvPr/>
        </p:nvSpPr>
        <p:spPr>
          <a:xfrm>
            <a:off x="2380995" y="4554902"/>
            <a:ext cx="390740" cy="351168"/>
          </a:xfrm>
          <a:prstGeom prst="actionButtonInformati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7"/>
          <p:cNvGrpSpPr/>
          <p:nvPr/>
        </p:nvGrpSpPr>
        <p:grpSpPr>
          <a:xfrm>
            <a:off x="8573600" y="1639411"/>
            <a:ext cx="474469" cy="1658359"/>
            <a:chOff x="9082677" y="1513184"/>
            <a:chExt cx="474469" cy="1658359"/>
          </a:xfrm>
        </p:grpSpPr>
        <p:sp>
          <p:nvSpPr>
            <p:cNvPr id="19" name="TextBox 18">
              <a:hlinkClick r:id="rId6" action="ppaction://hlinksldjump"/>
            </p:cNvPr>
            <p:cNvSpPr txBox="1"/>
            <p:nvPr/>
          </p:nvSpPr>
          <p:spPr>
            <a:xfrm>
              <a:off x="9089079" y="1513184"/>
              <a:ext cx="461665" cy="1658359"/>
            </a:xfrm>
            <a:prstGeom prst="rect">
              <a:avLst/>
            </a:prstGeom>
            <a:noFill/>
          </p:spPr>
          <p:txBody>
            <a:bodyPr vert="vert" wrap="square" rtlCol="0">
              <a:spAutoFit/>
            </a:bodyPr>
            <a:lstStyle/>
            <a:p>
              <a:pPr algn="ctr"/>
              <a:r>
                <a:rPr lang="en-US" b="1" dirty="0">
                  <a:solidFill>
                    <a:srgbClr val="8EB4E3"/>
                  </a:solidFill>
                </a:rPr>
                <a:t>Difficult airway</a:t>
              </a:r>
            </a:p>
          </p:txBody>
        </p:sp>
        <p:sp>
          <p:nvSpPr>
            <p:cNvPr id="20" name="Action Button: Custom 19">
              <a:hlinkClick r:id="rId7" action="ppaction://hlinksldjump" highlightClick="1"/>
            </p:cNvPr>
            <p:cNvSpPr/>
            <p:nvPr/>
          </p:nvSpPr>
          <p:spPr>
            <a:xfrm>
              <a:off x="9082677" y="1602166"/>
              <a:ext cx="474469" cy="1480395"/>
            </a:xfrm>
            <a:prstGeom prst="actionButtonBlank">
              <a:avLst/>
            </a:prstGeom>
            <a:solidFill>
              <a:schemeClr val="accent1">
                <a:alpha val="3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8573600" y="117508"/>
            <a:ext cx="474469" cy="1465459"/>
            <a:chOff x="9861818" y="361718"/>
            <a:chExt cx="474469" cy="1465459"/>
          </a:xfrm>
        </p:grpSpPr>
        <p:sp>
          <p:nvSpPr>
            <p:cNvPr id="22" name="TextBox 21"/>
            <p:cNvSpPr txBox="1"/>
            <p:nvPr/>
          </p:nvSpPr>
          <p:spPr>
            <a:xfrm>
              <a:off x="9868220" y="361718"/>
              <a:ext cx="461665" cy="1465459"/>
            </a:xfrm>
            <a:prstGeom prst="rect">
              <a:avLst/>
            </a:prstGeom>
            <a:noFill/>
          </p:spPr>
          <p:txBody>
            <a:bodyPr vert="vert" wrap="square" rtlCol="0">
              <a:spAutoFit/>
            </a:bodyPr>
            <a:lstStyle/>
            <a:p>
              <a:pPr algn="ctr"/>
              <a:r>
                <a:rPr lang="en-US" b="1" dirty="0">
                  <a:solidFill>
                    <a:schemeClr val="tx2">
                      <a:lumMod val="40000"/>
                      <a:lumOff val="60000"/>
                    </a:schemeClr>
                  </a:solidFill>
                </a:rPr>
                <a:t>RSI</a:t>
              </a:r>
            </a:p>
          </p:txBody>
        </p:sp>
        <p:sp>
          <p:nvSpPr>
            <p:cNvPr id="23" name="Action Button: Custom 22">
              <a:hlinkClick r:id="rId8" action="ppaction://hlinksldjump" highlightClick="1"/>
            </p:cNvPr>
            <p:cNvSpPr/>
            <p:nvPr/>
          </p:nvSpPr>
          <p:spPr>
            <a:xfrm>
              <a:off x="9861818" y="361718"/>
              <a:ext cx="474469" cy="1465459"/>
            </a:xfrm>
            <a:prstGeom prst="actionButtonBlank">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4" name="Action Button: Home 23">
            <a:hlinkClick r:id="rId9" action="ppaction://hlinksldjump" highlightClick="1"/>
          </p:cNvPr>
          <p:cNvSpPr/>
          <p:nvPr/>
        </p:nvSpPr>
        <p:spPr>
          <a:xfrm>
            <a:off x="8573600" y="6577958"/>
            <a:ext cx="474469" cy="223308"/>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5" name="Group 24"/>
          <p:cNvGrpSpPr/>
          <p:nvPr/>
        </p:nvGrpSpPr>
        <p:grpSpPr>
          <a:xfrm>
            <a:off x="8573600" y="4906070"/>
            <a:ext cx="474469" cy="1465459"/>
            <a:chOff x="6990141" y="3634136"/>
            <a:chExt cx="474469" cy="1465459"/>
          </a:xfrm>
        </p:grpSpPr>
        <p:sp>
          <p:nvSpPr>
            <p:cNvPr id="26" name="TextBox 25"/>
            <p:cNvSpPr txBox="1"/>
            <p:nvPr/>
          </p:nvSpPr>
          <p:spPr>
            <a:xfrm>
              <a:off x="6996543" y="3634136"/>
              <a:ext cx="461665" cy="1465459"/>
            </a:xfrm>
            <a:prstGeom prst="rect">
              <a:avLst/>
            </a:prstGeom>
            <a:noFill/>
          </p:spPr>
          <p:txBody>
            <a:bodyPr vert="vert" wrap="square" rtlCol="0">
              <a:spAutoFit/>
            </a:bodyPr>
            <a:lstStyle/>
            <a:p>
              <a:pPr algn="ctr"/>
              <a:r>
                <a:rPr lang="en-US" b="1" dirty="0">
                  <a:solidFill>
                    <a:srgbClr val="FF0000"/>
                  </a:solidFill>
                </a:rPr>
                <a:t>Anticipation</a:t>
              </a:r>
            </a:p>
          </p:txBody>
        </p:sp>
        <p:sp>
          <p:nvSpPr>
            <p:cNvPr id="27" name="Action Button: Custom 26">
              <a:hlinkClick r:id="rId10" action="ppaction://hlinksldjump" highlightClick="1"/>
            </p:cNvPr>
            <p:cNvSpPr/>
            <p:nvPr/>
          </p:nvSpPr>
          <p:spPr>
            <a:xfrm>
              <a:off x="6990141" y="3634136"/>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8573600" y="3296101"/>
            <a:ext cx="474469" cy="1495413"/>
            <a:chOff x="9495788" y="3268203"/>
            <a:chExt cx="474469" cy="1495413"/>
          </a:xfrm>
        </p:grpSpPr>
        <p:sp>
          <p:nvSpPr>
            <p:cNvPr id="29" name="TextBox 28"/>
            <p:cNvSpPr txBox="1"/>
            <p:nvPr/>
          </p:nvSpPr>
          <p:spPr>
            <a:xfrm>
              <a:off x="9502190" y="3268203"/>
              <a:ext cx="461665" cy="1495413"/>
            </a:xfrm>
            <a:prstGeom prst="rect">
              <a:avLst/>
            </a:prstGeom>
            <a:noFill/>
          </p:spPr>
          <p:txBody>
            <a:bodyPr vert="vert" wrap="square" rtlCol="0">
              <a:spAutoFit/>
            </a:bodyPr>
            <a:lstStyle/>
            <a:p>
              <a:pPr algn="ctr"/>
              <a:r>
                <a:rPr lang="en-US" b="1" dirty="0">
                  <a:solidFill>
                    <a:srgbClr val="8EB4E3"/>
                  </a:solidFill>
                </a:rPr>
                <a:t>CICV</a:t>
              </a:r>
            </a:p>
          </p:txBody>
        </p:sp>
        <p:sp>
          <p:nvSpPr>
            <p:cNvPr id="30" name="Action Button: Custom 29">
              <a:hlinkClick r:id="rId11" action="ppaction://hlinksldjump" highlightClick="1"/>
            </p:cNvPr>
            <p:cNvSpPr/>
            <p:nvPr/>
          </p:nvSpPr>
          <p:spPr>
            <a:xfrm>
              <a:off x="9495788" y="3283180"/>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1" name="Action Button: Forward or Next 30">
            <a:hlinkClick r:id="" action="ppaction://hlinkshowjump?jump=nextslide" highlightClick="1"/>
          </p:cNvPr>
          <p:cNvSpPr/>
          <p:nvPr/>
        </p:nvSpPr>
        <p:spPr>
          <a:xfrm>
            <a:off x="7382184" y="5838250"/>
            <a:ext cx="847416" cy="83740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Action Button: Information 31">
            <a:hlinkClick r:id="rId12" action="ppaction://hlinksldjump" highlightClick="1"/>
          </p:cNvPr>
          <p:cNvSpPr/>
          <p:nvPr/>
        </p:nvSpPr>
        <p:spPr>
          <a:xfrm>
            <a:off x="3051722" y="2857620"/>
            <a:ext cx="390740" cy="351168"/>
          </a:xfrm>
          <a:prstGeom prst="actionButtonInformati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20754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Investigations</a:t>
            </a:r>
          </a:p>
        </p:txBody>
      </p:sp>
      <p:sp>
        <p:nvSpPr>
          <p:cNvPr id="3" name="Content Placeholder 2"/>
          <p:cNvSpPr>
            <a:spLocks noGrp="1"/>
          </p:cNvSpPr>
          <p:nvPr>
            <p:ph idx="1"/>
          </p:nvPr>
        </p:nvSpPr>
        <p:spPr/>
        <p:txBody>
          <a:bodyPr/>
          <a:lstStyle/>
          <a:p>
            <a:pPr marL="114300" indent="0">
              <a:buNone/>
              <a:defRPr/>
            </a:pPr>
            <a:r>
              <a:rPr lang="en-GB" dirty="0"/>
              <a:t>A patient may have had relevant investigations. These could either be for their present condition or done in the past for some other reason. If available they should be reviewed and may alert you to a possible problem.</a:t>
            </a:r>
          </a:p>
          <a:p>
            <a:pPr marL="114300" indent="0">
              <a:buNone/>
              <a:defRPr/>
            </a:pPr>
            <a:r>
              <a:rPr lang="en-GB" dirty="0"/>
              <a:t>For example</a:t>
            </a:r>
          </a:p>
          <a:p>
            <a:pPr>
              <a:defRPr/>
            </a:pPr>
            <a:r>
              <a:rPr lang="en-GB" dirty="0"/>
              <a:t>Plain X-ray of the neck </a:t>
            </a:r>
          </a:p>
          <a:p>
            <a:pPr>
              <a:defRPr/>
            </a:pPr>
            <a:r>
              <a:rPr lang="en-GB" dirty="0"/>
              <a:t>Scans including CT or MRI of the neck</a:t>
            </a:r>
          </a:p>
          <a:p>
            <a:pPr>
              <a:defRPr/>
            </a:pPr>
            <a:r>
              <a:rPr lang="en-GB" dirty="0" err="1"/>
              <a:t>Nasendoscopy</a:t>
            </a:r>
            <a:endParaRPr lang="en-GB" dirty="0"/>
          </a:p>
          <a:p>
            <a:pPr>
              <a:defRPr/>
            </a:pPr>
            <a:endParaRPr lang="en-GB" dirty="0"/>
          </a:p>
          <a:p>
            <a:pPr>
              <a:defRPr/>
            </a:pPr>
            <a:r>
              <a:rPr lang="en-GB" dirty="0"/>
              <a:t>These tests can be helpful identifying patients with abnormal anatomy who are likely to be difficult, but do not guarantee an easy intubation</a:t>
            </a:r>
          </a:p>
        </p:txBody>
      </p:sp>
      <p:grpSp>
        <p:nvGrpSpPr>
          <p:cNvPr id="13" name="Group 12"/>
          <p:cNvGrpSpPr/>
          <p:nvPr/>
        </p:nvGrpSpPr>
        <p:grpSpPr>
          <a:xfrm>
            <a:off x="8573600" y="1639411"/>
            <a:ext cx="474469" cy="1658359"/>
            <a:chOff x="9082677" y="1513184"/>
            <a:chExt cx="474469" cy="1658359"/>
          </a:xfrm>
        </p:grpSpPr>
        <p:sp>
          <p:nvSpPr>
            <p:cNvPr id="14" name="TextBox 13">
              <a:hlinkClick r:id="rId2" action="ppaction://hlinksldjump"/>
            </p:cNvPr>
            <p:cNvSpPr txBox="1"/>
            <p:nvPr/>
          </p:nvSpPr>
          <p:spPr>
            <a:xfrm>
              <a:off x="9089079" y="1513184"/>
              <a:ext cx="461665" cy="1658359"/>
            </a:xfrm>
            <a:prstGeom prst="rect">
              <a:avLst/>
            </a:prstGeom>
            <a:noFill/>
          </p:spPr>
          <p:txBody>
            <a:bodyPr vert="vert" wrap="square" rtlCol="0">
              <a:spAutoFit/>
            </a:bodyPr>
            <a:lstStyle/>
            <a:p>
              <a:pPr algn="ctr"/>
              <a:r>
                <a:rPr lang="en-US" b="1" dirty="0">
                  <a:solidFill>
                    <a:srgbClr val="8EB4E3"/>
                  </a:solidFill>
                </a:rPr>
                <a:t>Difficult airway</a:t>
              </a:r>
            </a:p>
          </p:txBody>
        </p:sp>
        <p:sp>
          <p:nvSpPr>
            <p:cNvPr id="15" name="Action Button: Custom 14">
              <a:hlinkClick r:id="rId3" action="ppaction://hlinksldjump" highlightClick="1"/>
            </p:cNvPr>
            <p:cNvSpPr/>
            <p:nvPr/>
          </p:nvSpPr>
          <p:spPr>
            <a:xfrm>
              <a:off x="9082677" y="1602166"/>
              <a:ext cx="474469" cy="1480395"/>
            </a:xfrm>
            <a:prstGeom prst="actionButtonBlank">
              <a:avLst/>
            </a:prstGeom>
            <a:solidFill>
              <a:schemeClr val="accent1">
                <a:alpha val="3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6" name="Group 15"/>
          <p:cNvGrpSpPr/>
          <p:nvPr/>
        </p:nvGrpSpPr>
        <p:grpSpPr>
          <a:xfrm>
            <a:off x="8573600" y="117508"/>
            <a:ext cx="474469" cy="1465459"/>
            <a:chOff x="9861818" y="361718"/>
            <a:chExt cx="474469" cy="1465459"/>
          </a:xfrm>
        </p:grpSpPr>
        <p:sp>
          <p:nvSpPr>
            <p:cNvPr id="17" name="TextBox 16"/>
            <p:cNvSpPr txBox="1"/>
            <p:nvPr/>
          </p:nvSpPr>
          <p:spPr>
            <a:xfrm>
              <a:off x="9868220" y="361718"/>
              <a:ext cx="461665" cy="1465459"/>
            </a:xfrm>
            <a:prstGeom prst="rect">
              <a:avLst/>
            </a:prstGeom>
            <a:noFill/>
          </p:spPr>
          <p:txBody>
            <a:bodyPr vert="vert" wrap="square" rtlCol="0">
              <a:spAutoFit/>
            </a:bodyPr>
            <a:lstStyle/>
            <a:p>
              <a:pPr algn="ctr"/>
              <a:r>
                <a:rPr lang="en-US" b="1" dirty="0">
                  <a:solidFill>
                    <a:schemeClr val="tx2">
                      <a:lumMod val="40000"/>
                      <a:lumOff val="60000"/>
                    </a:schemeClr>
                  </a:solidFill>
                </a:rPr>
                <a:t>RSI</a:t>
              </a:r>
            </a:p>
          </p:txBody>
        </p:sp>
        <p:sp>
          <p:nvSpPr>
            <p:cNvPr id="18" name="Action Button: Custom 17">
              <a:hlinkClick r:id="rId4" action="ppaction://hlinksldjump" highlightClick="1"/>
            </p:cNvPr>
            <p:cNvSpPr/>
            <p:nvPr/>
          </p:nvSpPr>
          <p:spPr>
            <a:xfrm>
              <a:off x="9861818" y="361718"/>
              <a:ext cx="474469" cy="1465459"/>
            </a:xfrm>
            <a:prstGeom prst="actionButtonBlank">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9" name="Action Button: Home 18">
            <a:hlinkClick r:id="rId5" action="ppaction://hlinksldjump" highlightClick="1"/>
          </p:cNvPr>
          <p:cNvSpPr/>
          <p:nvPr/>
        </p:nvSpPr>
        <p:spPr>
          <a:xfrm>
            <a:off x="8573600" y="6577958"/>
            <a:ext cx="474469" cy="223308"/>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up 19"/>
          <p:cNvGrpSpPr/>
          <p:nvPr/>
        </p:nvGrpSpPr>
        <p:grpSpPr>
          <a:xfrm>
            <a:off x="8573600" y="4906070"/>
            <a:ext cx="474469" cy="1465459"/>
            <a:chOff x="6990141" y="3634136"/>
            <a:chExt cx="474469" cy="1465459"/>
          </a:xfrm>
        </p:grpSpPr>
        <p:sp>
          <p:nvSpPr>
            <p:cNvPr id="21" name="TextBox 20"/>
            <p:cNvSpPr txBox="1"/>
            <p:nvPr/>
          </p:nvSpPr>
          <p:spPr>
            <a:xfrm>
              <a:off x="6996543" y="3634136"/>
              <a:ext cx="461665" cy="1465459"/>
            </a:xfrm>
            <a:prstGeom prst="rect">
              <a:avLst/>
            </a:prstGeom>
            <a:noFill/>
          </p:spPr>
          <p:txBody>
            <a:bodyPr vert="vert" wrap="square" rtlCol="0">
              <a:spAutoFit/>
            </a:bodyPr>
            <a:lstStyle/>
            <a:p>
              <a:pPr algn="ctr"/>
              <a:r>
                <a:rPr lang="en-US" b="1" dirty="0">
                  <a:solidFill>
                    <a:srgbClr val="FF0000"/>
                  </a:solidFill>
                </a:rPr>
                <a:t>Anticipation</a:t>
              </a:r>
            </a:p>
          </p:txBody>
        </p:sp>
        <p:sp>
          <p:nvSpPr>
            <p:cNvPr id="22" name="Action Button: Custom 21">
              <a:hlinkClick r:id="rId6" action="ppaction://hlinksldjump" highlightClick="1"/>
            </p:cNvPr>
            <p:cNvSpPr/>
            <p:nvPr/>
          </p:nvSpPr>
          <p:spPr>
            <a:xfrm>
              <a:off x="6990141" y="3634136"/>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8573600" y="3296101"/>
            <a:ext cx="474469" cy="1495413"/>
            <a:chOff x="9495788" y="3268203"/>
            <a:chExt cx="474469" cy="1495413"/>
          </a:xfrm>
        </p:grpSpPr>
        <p:sp>
          <p:nvSpPr>
            <p:cNvPr id="24" name="TextBox 23"/>
            <p:cNvSpPr txBox="1"/>
            <p:nvPr/>
          </p:nvSpPr>
          <p:spPr>
            <a:xfrm>
              <a:off x="9502190" y="3268203"/>
              <a:ext cx="461665" cy="1495413"/>
            </a:xfrm>
            <a:prstGeom prst="rect">
              <a:avLst/>
            </a:prstGeom>
            <a:noFill/>
          </p:spPr>
          <p:txBody>
            <a:bodyPr vert="vert" wrap="square" rtlCol="0">
              <a:spAutoFit/>
            </a:bodyPr>
            <a:lstStyle/>
            <a:p>
              <a:pPr algn="ctr"/>
              <a:r>
                <a:rPr lang="en-US" b="1" dirty="0">
                  <a:solidFill>
                    <a:srgbClr val="8EB4E3"/>
                  </a:solidFill>
                </a:rPr>
                <a:t>CICV</a:t>
              </a:r>
            </a:p>
          </p:txBody>
        </p:sp>
        <p:sp>
          <p:nvSpPr>
            <p:cNvPr id="25" name="Action Button: Custom 24">
              <a:hlinkClick r:id="rId7" action="ppaction://hlinksldjump" highlightClick="1"/>
            </p:cNvPr>
            <p:cNvSpPr/>
            <p:nvPr/>
          </p:nvSpPr>
          <p:spPr>
            <a:xfrm>
              <a:off x="9495788" y="3283180"/>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6" name="Action Button: Forward or Next 25">
            <a:hlinkClick r:id="" action="ppaction://hlinkshowjump?jump=nextslide" highlightClick="1"/>
          </p:cNvPr>
          <p:cNvSpPr/>
          <p:nvPr/>
        </p:nvSpPr>
        <p:spPr>
          <a:xfrm>
            <a:off x="7382184" y="5838250"/>
            <a:ext cx="847416" cy="83740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05318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Is assessment any good?</a:t>
            </a:r>
            <a:endParaRPr lang="en-US" dirty="0"/>
          </a:p>
        </p:txBody>
      </p:sp>
      <p:grpSp>
        <p:nvGrpSpPr>
          <p:cNvPr id="13" name="Group 12"/>
          <p:cNvGrpSpPr/>
          <p:nvPr/>
        </p:nvGrpSpPr>
        <p:grpSpPr>
          <a:xfrm>
            <a:off x="8573600" y="1639411"/>
            <a:ext cx="474469" cy="1658359"/>
            <a:chOff x="9082677" y="1513184"/>
            <a:chExt cx="474469" cy="1658359"/>
          </a:xfrm>
        </p:grpSpPr>
        <p:sp>
          <p:nvSpPr>
            <p:cNvPr id="14" name="TextBox 13">
              <a:hlinkClick r:id="rId2" action="ppaction://hlinksldjump"/>
            </p:cNvPr>
            <p:cNvSpPr txBox="1"/>
            <p:nvPr/>
          </p:nvSpPr>
          <p:spPr>
            <a:xfrm>
              <a:off x="9089079" y="1513184"/>
              <a:ext cx="461665" cy="1658359"/>
            </a:xfrm>
            <a:prstGeom prst="rect">
              <a:avLst/>
            </a:prstGeom>
            <a:noFill/>
          </p:spPr>
          <p:txBody>
            <a:bodyPr vert="vert" wrap="square" rtlCol="0">
              <a:spAutoFit/>
            </a:bodyPr>
            <a:lstStyle/>
            <a:p>
              <a:pPr algn="ctr"/>
              <a:r>
                <a:rPr lang="en-US" b="1" dirty="0">
                  <a:solidFill>
                    <a:srgbClr val="8EB4E3"/>
                  </a:solidFill>
                </a:rPr>
                <a:t>Difficult airway</a:t>
              </a:r>
            </a:p>
          </p:txBody>
        </p:sp>
        <p:sp>
          <p:nvSpPr>
            <p:cNvPr id="15" name="Action Button: Custom 14">
              <a:hlinkClick r:id="rId3" action="ppaction://hlinksldjump" highlightClick="1"/>
            </p:cNvPr>
            <p:cNvSpPr/>
            <p:nvPr/>
          </p:nvSpPr>
          <p:spPr>
            <a:xfrm>
              <a:off x="9082677" y="1602166"/>
              <a:ext cx="474469" cy="1480395"/>
            </a:xfrm>
            <a:prstGeom prst="actionButtonBlank">
              <a:avLst/>
            </a:prstGeom>
            <a:solidFill>
              <a:schemeClr val="accent1">
                <a:alpha val="3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6" name="Group 15"/>
          <p:cNvGrpSpPr/>
          <p:nvPr/>
        </p:nvGrpSpPr>
        <p:grpSpPr>
          <a:xfrm>
            <a:off x="8573600" y="117508"/>
            <a:ext cx="474469" cy="1465459"/>
            <a:chOff x="9861818" y="361718"/>
            <a:chExt cx="474469" cy="1465459"/>
          </a:xfrm>
        </p:grpSpPr>
        <p:sp>
          <p:nvSpPr>
            <p:cNvPr id="17" name="TextBox 16"/>
            <p:cNvSpPr txBox="1"/>
            <p:nvPr/>
          </p:nvSpPr>
          <p:spPr>
            <a:xfrm>
              <a:off x="9868220" y="361718"/>
              <a:ext cx="461665" cy="1465459"/>
            </a:xfrm>
            <a:prstGeom prst="rect">
              <a:avLst/>
            </a:prstGeom>
            <a:noFill/>
          </p:spPr>
          <p:txBody>
            <a:bodyPr vert="vert" wrap="square" rtlCol="0">
              <a:spAutoFit/>
            </a:bodyPr>
            <a:lstStyle/>
            <a:p>
              <a:pPr algn="ctr"/>
              <a:r>
                <a:rPr lang="en-US" b="1" dirty="0">
                  <a:solidFill>
                    <a:schemeClr val="tx2">
                      <a:lumMod val="40000"/>
                      <a:lumOff val="60000"/>
                    </a:schemeClr>
                  </a:solidFill>
                </a:rPr>
                <a:t>RSI</a:t>
              </a:r>
            </a:p>
          </p:txBody>
        </p:sp>
        <p:sp>
          <p:nvSpPr>
            <p:cNvPr id="18" name="Action Button: Custom 17">
              <a:hlinkClick r:id="rId4" action="ppaction://hlinksldjump" highlightClick="1"/>
            </p:cNvPr>
            <p:cNvSpPr/>
            <p:nvPr/>
          </p:nvSpPr>
          <p:spPr>
            <a:xfrm>
              <a:off x="9861818" y="361718"/>
              <a:ext cx="474469" cy="1465459"/>
            </a:xfrm>
            <a:prstGeom prst="actionButtonBlank">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9" name="Action Button: Home 18">
            <a:hlinkClick r:id="rId5" action="ppaction://hlinksldjump" highlightClick="1"/>
          </p:cNvPr>
          <p:cNvSpPr/>
          <p:nvPr/>
        </p:nvSpPr>
        <p:spPr>
          <a:xfrm>
            <a:off x="8573600" y="6577958"/>
            <a:ext cx="474469" cy="223308"/>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up 19"/>
          <p:cNvGrpSpPr/>
          <p:nvPr/>
        </p:nvGrpSpPr>
        <p:grpSpPr>
          <a:xfrm>
            <a:off x="8573600" y="4906070"/>
            <a:ext cx="474469" cy="1465459"/>
            <a:chOff x="6990141" y="3634136"/>
            <a:chExt cx="474469" cy="1465459"/>
          </a:xfrm>
        </p:grpSpPr>
        <p:sp>
          <p:nvSpPr>
            <p:cNvPr id="21" name="TextBox 20"/>
            <p:cNvSpPr txBox="1"/>
            <p:nvPr/>
          </p:nvSpPr>
          <p:spPr>
            <a:xfrm>
              <a:off x="6996543" y="3634136"/>
              <a:ext cx="461665" cy="1465459"/>
            </a:xfrm>
            <a:prstGeom prst="rect">
              <a:avLst/>
            </a:prstGeom>
            <a:noFill/>
          </p:spPr>
          <p:txBody>
            <a:bodyPr vert="vert" wrap="square" rtlCol="0">
              <a:spAutoFit/>
            </a:bodyPr>
            <a:lstStyle/>
            <a:p>
              <a:pPr algn="ctr"/>
              <a:r>
                <a:rPr lang="en-US" b="1" dirty="0">
                  <a:solidFill>
                    <a:srgbClr val="FF0000"/>
                  </a:solidFill>
                </a:rPr>
                <a:t>Anticipation</a:t>
              </a:r>
            </a:p>
          </p:txBody>
        </p:sp>
        <p:sp>
          <p:nvSpPr>
            <p:cNvPr id="22" name="Action Button: Custom 21">
              <a:hlinkClick r:id="rId6" action="ppaction://hlinksldjump" highlightClick="1"/>
            </p:cNvPr>
            <p:cNvSpPr/>
            <p:nvPr/>
          </p:nvSpPr>
          <p:spPr>
            <a:xfrm>
              <a:off x="6990141" y="3634136"/>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8573600" y="3296101"/>
            <a:ext cx="474469" cy="1495413"/>
            <a:chOff x="9495788" y="3268203"/>
            <a:chExt cx="474469" cy="1495413"/>
          </a:xfrm>
        </p:grpSpPr>
        <p:sp>
          <p:nvSpPr>
            <p:cNvPr id="24" name="TextBox 23"/>
            <p:cNvSpPr txBox="1"/>
            <p:nvPr/>
          </p:nvSpPr>
          <p:spPr>
            <a:xfrm>
              <a:off x="9502190" y="3268203"/>
              <a:ext cx="461665" cy="1495413"/>
            </a:xfrm>
            <a:prstGeom prst="rect">
              <a:avLst/>
            </a:prstGeom>
            <a:noFill/>
          </p:spPr>
          <p:txBody>
            <a:bodyPr vert="vert" wrap="square" rtlCol="0">
              <a:spAutoFit/>
            </a:bodyPr>
            <a:lstStyle/>
            <a:p>
              <a:pPr algn="ctr"/>
              <a:r>
                <a:rPr lang="en-US" b="1" dirty="0">
                  <a:solidFill>
                    <a:srgbClr val="8EB4E3"/>
                  </a:solidFill>
                </a:rPr>
                <a:t>CICV</a:t>
              </a:r>
            </a:p>
          </p:txBody>
        </p:sp>
        <p:sp>
          <p:nvSpPr>
            <p:cNvPr id="25" name="Action Button: Custom 24">
              <a:hlinkClick r:id="rId7" action="ppaction://hlinksldjump" highlightClick="1"/>
            </p:cNvPr>
            <p:cNvSpPr/>
            <p:nvPr/>
          </p:nvSpPr>
          <p:spPr>
            <a:xfrm>
              <a:off x="9495788" y="3283180"/>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6" name="Action Button: Forward or Next 25">
            <a:hlinkClick r:id="" action="ppaction://hlinkshowjump?jump=nextslide" highlightClick="1"/>
          </p:cNvPr>
          <p:cNvSpPr/>
          <p:nvPr/>
        </p:nvSpPr>
        <p:spPr>
          <a:xfrm>
            <a:off x="7382184" y="5838250"/>
            <a:ext cx="847416" cy="83740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Content Placeholder 2"/>
          <p:cNvSpPr txBox="1">
            <a:spLocks/>
          </p:cNvSpPr>
          <p:nvPr/>
        </p:nvSpPr>
        <p:spPr>
          <a:xfrm>
            <a:off x="457200" y="1600200"/>
            <a:ext cx="7620000" cy="4800600"/>
          </a:xfrm>
          <a:prstGeom prst="rect">
            <a:avLst/>
          </a:prstGeom>
        </p:spPr>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Font typeface="Arial" pitchFamily="34" charset="0"/>
              <a:buNone/>
              <a:defRPr/>
            </a:pPr>
            <a:r>
              <a:rPr lang="en-GB" dirty="0"/>
              <a:t>There will always be false positives and false negatives when assessing the airway and there is significant inter-observer variability. A positive test however does increase the chance of difficulty.</a:t>
            </a:r>
          </a:p>
          <a:p>
            <a:pPr marL="114300" indent="0">
              <a:buFont typeface="Arial" pitchFamily="34" charset="0"/>
              <a:buNone/>
              <a:defRPr/>
            </a:pPr>
            <a:r>
              <a:rPr lang="en-GB" dirty="0"/>
              <a:t>Although difficult airways will be missed, each one that is correctly identified reduces the risk.</a:t>
            </a:r>
          </a:p>
          <a:p>
            <a:pPr>
              <a:defRPr/>
            </a:pPr>
            <a:r>
              <a:rPr lang="en-GB" dirty="0"/>
              <a:t>It allows the choice of the safest technique to be made in advance.</a:t>
            </a:r>
          </a:p>
          <a:p>
            <a:pPr>
              <a:defRPr/>
            </a:pPr>
            <a:r>
              <a:rPr lang="en-GB" dirty="0"/>
              <a:t>It may affect where and by whom the procedure is performed.</a:t>
            </a:r>
          </a:p>
          <a:p>
            <a:pPr>
              <a:defRPr/>
            </a:pPr>
            <a:r>
              <a:rPr lang="en-GB" dirty="0"/>
              <a:t>The correct back up strategy can be in place (this may include an </a:t>
            </a:r>
            <a:r>
              <a:rPr lang="en-GB" dirty="0" err="1"/>
              <a:t>anesthetic</a:t>
            </a:r>
            <a:r>
              <a:rPr lang="en-GB" dirty="0"/>
              <a:t> consultant or a ENT surgeon to be present)</a:t>
            </a:r>
          </a:p>
          <a:p>
            <a:pPr>
              <a:defRPr/>
            </a:pPr>
            <a:endParaRPr lang="en-GB" dirty="0"/>
          </a:p>
          <a:p>
            <a:pPr marL="114300" indent="0">
              <a:buNone/>
              <a:defRPr/>
            </a:pPr>
            <a:r>
              <a:rPr lang="en-GB" dirty="0"/>
              <a:t>And if it</a:t>
            </a:r>
            <a:r>
              <a:rPr lang="fr-FR" dirty="0"/>
              <a:t>’</a:t>
            </a:r>
            <a:r>
              <a:rPr lang="en-GB" dirty="0"/>
              <a:t>s a false alarm? Its not a problem, the patient will still have been safely intubated</a:t>
            </a:r>
          </a:p>
        </p:txBody>
      </p:sp>
    </p:spTree>
    <p:extLst>
      <p:ext uri="{BB962C8B-B14F-4D97-AF65-F5344CB8AC3E}">
        <p14:creationId xmlns:p14="http://schemas.microsoft.com/office/powerpoint/2010/main" val="29861775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a:t>
            </a:r>
          </a:p>
        </p:txBody>
      </p:sp>
      <p:sp>
        <p:nvSpPr>
          <p:cNvPr id="3" name="Content Placeholder 2"/>
          <p:cNvSpPr>
            <a:spLocks noGrp="1"/>
          </p:cNvSpPr>
          <p:nvPr>
            <p:ph idx="1"/>
          </p:nvPr>
        </p:nvSpPr>
        <p:spPr/>
        <p:txBody>
          <a:bodyPr/>
          <a:lstStyle/>
          <a:p>
            <a:pPr marL="114300" indent="0">
              <a:buNone/>
            </a:pPr>
            <a:r>
              <a:rPr lang="en-US" dirty="0"/>
              <a:t>You should now know how you can assess a patient’s airway to attempt to anticipate those that may be difficult</a:t>
            </a:r>
          </a:p>
          <a:p>
            <a:pPr marL="114300" indent="0">
              <a:buNone/>
            </a:pPr>
            <a:endParaRPr lang="en-US" dirty="0"/>
          </a:p>
          <a:p>
            <a:pPr marL="114300" indent="0">
              <a:buNone/>
            </a:pPr>
            <a:r>
              <a:rPr lang="en-US" dirty="0"/>
              <a:t>In a critical care setting a detailed assessment of the patient’s airway may not be possible. The patient may have a reduced level of  consciousness and therefore not cooperate with examination and the time frame for intubation is more time critical.</a:t>
            </a:r>
          </a:p>
        </p:txBody>
      </p:sp>
      <p:grpSp>
        <p:nvGrpSpPr>
          <p:cNvPr id="13" name="Group 12"/>
          <p:cNvGrpSpPr/>
          <p:nvPr/>
        </p:nvGrpSpPr>
        <p:grpSpPr>
          <a:xfrm>
            <a:off x="8573600" y="1639411"/>
            <a:ext cx="474469" cy="1658359"/>
            <a:chOff x="9082677" y="1513184"/>
            <a:chExt cx="474469" cy="1658359"/>
          </a:xfrm>
        </p:grpSpPr>
        <p:sp>
          <p:nvSpPr>
            <p:cNvPr id="14" name="TextBox 13">
              <a:hlinkClick r:id="rId2" action="ppaction://hlinksldjump"/>
            </p:cNvPr>
            <p:cNvSpPr txBox="1"/>
            <p:nvPr/>
          </p:nvSpPr>
          <p:spPr>
            <a:xfrm>
              <a:off x="9089079" y="1513184"/>
              <a:ext cx="461665" cy="1658359"/>
            </a:xfrm>
            <a:prstGeom prst="rect">
              <a:avLst/>
            </a:prstGeom>
            <a:noFill/>
          </p:spPr>
          <p:txBody>
            <a:bodyPr vert="vert" wrap="square" rtlCol="0">
              <a:spAutoFit/>
            </a:bodyPr>
            <a:lstStyle/>
            <a:p>
              <a:pPr algn="ctr"/>
              <a:r>
                <a:rPr lang="en-US" b="1" dirty="0">
                  <a:solidFill>
                    <a:srgbClr val="8EB4E3"/>
                  </a:solidFill>
                </a:rPr>
                <a:t>Difficult airway</a:t>
              </a:r>
            </a:p>
          </p:txBody>
        </p:sp>
        <p:sp>
          <p:nvSpPr>
            <p:cNvPr id="15" name="Action Button: Custom 14">
              <a:hlinkClick r:id="rId3" action="ppaction://hlinksldjump" highlightClick="1"/>
            </p:cNvPr>
            <p:cNvSpPr/>
            <p:nvPr/>
          </p:nvSpPr>
          <p:spPr>
            <a:xfrm>
              <a:off x="9082677" y="1602166"/>
              <a:ext cx="474469" cy="1480395"/>
            </a:xfrm>
            <a:prstGeom prst="actionButtonBlank">
              <a:avLst/>
            </a:prstGeom>
            <a:solidFill>
              <a:schemeClr val="accent1">
                <a:alpha val="3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6" name="Group 15"/>
          <p:cNvGrpSpPr/>
          <p:nvPr/>
        </p:nvGrpSpPr>
        <p:grpSpPr>
          <a:xfrm>
            <a:off x="8573600" y="117508"/>
            <a:ext cx="474469" cy="1465459"/>
            <a:chOff x="9861818" y="361718"/>
            <a:chExt cx="474469" cy="1465459"/>
          </a:xfrm>
        </p:grpSpPr>
        <p:sp>
          <p:nvSpPr>
            <p:cNvPr id="17" name="TextBox 16"/>
            <p:cNvSpPr txBox="1"/>
            <p:nvPr/>
          </p:nvSpPr>
          <p:spPr>
            <a:xfrm>
              <a:off x="9868220" y="361718"/>
              <a:ext cx="461665" cy="1465459"/>
            </a:xfrm>
            <a:prstGeom prst="rect">
              <a:avLst/>
            </a:prstGeom>
            <a:noFill/>
          </p:spPr>
          <p:txBody>
            <a:bodyPr vert="vert" wrap="square" rtlCol="0">
              <a:spAutoFit/>
            </a:bodyPr>
            <a:lstStyle/>
            <a:p>
              <a:pPr algn="ctr"/>
              <a:r>
                <a:rPr lang="en-US" b="1" dirty="0">
                  <a:solidFill>
                    <a:schemeClr val="tx2">
                      <a:lumMod val="40000"/>
                      <a:lumOff val="60000"/>
                    </a:schemeClr>
                  </a:solidFill>
                </a:rPr>
                <a:t>RSI</a:t>
              </a:r>
            </a:p>
          </p:txBody>
        </p:sp>
        <p:sp>
          <p:nvSpPr>
            <p:cNvPr id="18" name="Action Button: Custom 17">
              <a:hlinkClick r:id="rId4" action="ppaction://hlinksldjump" highlightClick="1"/>
            </p:cNvPr>
            <p:cNvSpPr/>
            <p:nvPr/>
          </p:nvSpPr>
          <p:spPr>
            <a:xfrm>
              <a:off x="9861818" y="361718"/>
              <a:ext cx="474469" cy="1465459"/>
            </a:xfrm>
            <a:prstGeom prst="actionButtonBlank">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9" name="Action Button: Home 18">
            <a:hlinkClick r:id="rId5" action="ppaction://hlinksldjump" highlightClick="1"/>
          </p:cNvPr>
          <p:cNvSpPr/>
          <p:nvPr/>
        </p:nvSpPr>
        <p:spPr>
          <a:xfrm>
            <a:off x="8573600" y="6577958"/>
            <a:ext cx="474469" cy="223308"/>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up 19"/>
          <p:cNvGrpSpPr/>
          <p:nvPr/>
        </p:nvGrpSpPr>
        <p:grpSpPr>
          <a:xfrm>
            <a:off x="8573600" y="4906070"/>
            <a:ext cx="474469" cy="1465459"/>
            <a:chOff x="6990141" y="3634136"/>
            <a:chExt cx="474469" cy="1465459"/>
          </a:xfrm>
        </p:grpSpPr>
        <p:sp>
          <p:nvSpPr>
            <p:cNvPr id="21" name="TextBox 20"/>
            <p:cNvSpPr txBox="1"/>
            <p:nvPr/>
          </p:nvSpPr>
          <p:spPr>
            <a:xfrm>
              <a:off x="6996543" y="3634136"/>
              <a:ext cx="461665" cy="1465459"/>
            </a:xfrm>
            <a:prstGeom prst="rect">
              <a:avLst/>
            </a:prstGeom>
            <a:noFill/>
          </p:spPr>
          <p:txBody>
            <a:bodyPr vert="vert" wrap="square" rtlCol="0">
              <a:spAutoFit/>
            </a:bodyPr>
            <a:lstStyle/>
            <a:p>
              <a:pPr algn="ctr"/>
              <a:r>
                <a:rPr lang="en-US" b="1" dirty="0">
                  <a:solidFill>
                    <a:srgbClr val="FF0000"/>
                  </a:solidFill>
                </a:rPr>
                <a:t>Anticipation</a:t>
              </a:r>
            </a:p>
          </p:txBody>
        </p:sp>
        <p:sp>
          <p:nvSpPr>
            <p:cNvPr id="22" name="Action Button: Custom 21">
              <a:hlinkClick r:id="rId6" action="ppaction://hlinksldjump" highlightClick="1"/>
            </p:cNvPr>
            <p:cNvSpPr/>
            <p:nvPr/>
          </p:nvSpPr>
          <p:spPr>
            <a:xfrm>
              <a:off x="6990141" y="3634136"/>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8573600" y="3296101"/>
            <a:ext cx="474469" cy="1495413"/>
            <a:chOff x="9495788" y="3268203"/>
            <a:chExt cx="474469" cy="1495413"/>
          </a:xfrm>
        </p:grpSpPr>
        <p:sp>
          <p:nvSpPr>
            <p:cNvPr id="24" name="TextBox 23"/>
            <p:cNvSpPr txBox="1"/>
            <p:nvPr/>
          </p:nvSpPr>
          <p:spPr>
            <a:xfrm>
              <a:off x="9502190" y="3268203"/>
              <a:ext cx="461665" cy="1495413"/>
            </a:xfrm>
            <a:prstGeom prst="rect">
              <a:avLst/>
            </a:prstGeom>
            <a:noFill/>
          </p:spPr>
          <p:txBody>
            <a:bodyPr vert="vert" wrap="square" rtlCol="0">
              <a:spAutoFit/>
            </a:bodyPr>
            <a:lstStyle/>
            <a:p>
              <a:pPr algn="ctr"/>
              <a:r>
                <a:rPr lang="en-US" b="1" dirty="0">
                  <a:solidFill>
                    <a:srgbClr val="8EB4E3"/>
                  </a:solidFill>
                </a:rPr>
                <a:t>CICV</a:t>
              </a:r>
            </a:p>
          </p:txBody>
        </p:sp>
        <p:sp>
          <p:nvSpPr>
            <p:cNvPr id="25" name="Action Button: Custom 24">
              <a:hlinkClick r:id="rId7" action="ppaction://hlinksldjump" highlightClick="1"/>
            </p:cNvPr>
            <p:cNvSpPr/>
            <p:nvPr/>
          </p:nvSpPr>
          <p:spPr>
            <a:xfrm>
              <a:off x="9495788" y="3283180"/>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7" name="Action Button: Home 26">
            <a:hlinkClick r:id="rId5" action="ppaction://hlinksldjump" highlightClick="1"/>
          </p:cNvPr>
          <p:cNvSpPr/>
          <p:nvPr/>
        </p:nvSpPr>
        <p:spPr>
          <a:xfrm>
            <a:off x="7382184" y="5838250"/>
            <a:ext cx="847416" cy="837405"/>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619416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Mallampati</a:t>
            </a:r>
            <a:r>
              <a:rPr lang="en-GB" dirty="0"/>
              <a:t> Test</a:t>
            </a:r>
            <a:endParaRPr lang="en-US" dirty="0"/>
          </a:p>
        </p:txBody>
      </p:sp>
      <p:sp>
        <p:nvSpPr>
          <p:cNvPr id="3" name="Content Placeholder 2"/>
          <p:cNvSpPr>
            <a:spLocks noGrp="1"/>
          </p:cNvSpPr>
          <p:nvPr>
            <p:ph idx="1"/>
          </p:nvPr>
        </p:nvSpPr>
        <p:spPr/>
        <p:txBody>
          <a:bodyPr/>
          <a:lstStyle/>
          <a:p>
            <a:pPr>
              <a:defRPr/>
            </a:pPr>
            <a:r>
              <a:rPr lang="en-GB" sz="2400" dirty="0"/>
              <a:t>Size of tongue in relation to oral cavity</a:t>
            </a:r>
          </a:p>
          <a:p>
            <a:pPr>
              <a:defRPr/>
            </a:pPr>
            <a:r>
              <a:rPr lang="en-GB" sz="2400" dirty="0"/>
              <a:t>Face to face</a:t>
            </a:r>
          </a:p>
          <a:p>
            <a:pPr>
              <a:defRPr/>
            </a:pPr>
            <a:r>
              <a:rPr lang="en-GB" sz="2400" dirty="0"/>
              <a:t>Open as wide as possible</a:t>
            </a:r>
          </a:p>
          <a:p>
            <a:pPr>
              <a:defRPr/>
            </a:pPr>
            <a:r>
              <a:rPr lang="en-GB" sz="2400" dirty="0"/>
              <a:t>Stick tongue out</a:t>
            </a:r>
          </a:p>
          <a:p>
            <a:pPr>
              <a:defRPr/>
            </a:pPr>
            <a:r>
              <a:rPr lang="en-GB" sz="2400" dirty="0" err="1"/>
              <a:t>Dont</a:t>
            </a:r>
            <a:r>
              <a:rPr lang="en-GB" sz="2400" dirty="0"/>
              <a:t> say </a:t>
            </a:r>
            <a:r>
              <a:rPr lang="ja-JP" altLang="en-GB" sz="2400" dirty="0"/>
              <a:t>“</a:t>
            </a:r>
            <a:r>
              <a:rPr lang="en-GB" sz="2400" dirty="0" err="1"/>
              <a:t>Aah</a:t>
            </a:r>
            <a:r>
              <a:rPr lang="ja-JP" altLang="en-GB" sz="2400" dirty="0"/>
              <a:t>”</a:t>
            </a:r>
            <a:endParaRPr lang="en-GB" sz="2400" dirty="0"/>
          </a:p>
          <a:p>
            <a:pPr>
              <a:defRPr/>
            </a:pPr>
            <a:r>
              <a:rPr lang="en-GB" sz="2400" dirty="0"/>
              <a:t>3, 4 = difficulty</a:t>
            </a:r>
          </a:p>
          <a:p>
            <a:endParaRPr lang="en-US" dirty="0"/>
          </a:p>
        </p:txBody>
      </p:sp>
      <p:pic>
        <p:nvPicPr>
          <p:cNvPr id="13" name="Picture 14" descr="Mallampat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4124325" y="2075703"/>
            <a:ext cx="3952875" cy="2944812"/>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grpSp>
        <p:nvGrpSpPr>
          <p:cNvPr id="15" name="Group 14"/>
          <p:cNvGrpSpPr/>
          <p:nvPr/>
        </p:nvGrpSpPr>
        <p:grpSpPr>
          <a:xfrm>
            <a:off x="8573600" y="1639411"/>
            <a:ext cx="474469" cy="1658359"/>
            <a:chOff x="9082677" y="1513184"/>
            <a:chExt cx="474469" cy="1658359"/>
          </a:xfrm>
        </p:grpSpPr>
        <p:sp>
          <p:nvSpPr>
            <p:cNvPr id="16" name="TextBox 15">
              <a:hlinkClick r:id="rId3" action="ppaction://hlinksldjump"/>
            </p:cNvPr>
            <p:cNvSpPr txBox="1"/>
            <p:nvPr/>
          </p:nvSpPr>
          <p:spPr>
            <a:xfrm>
              <a:off x="9089079" y="1513184"/>
              <a:ext cx="461665" cy="1658359"/>
            </a:xfrm>
            <a:prstGeom prst="rect">
              <a:avLst/>
            </a:prstGeom>
            <a:noFill/>
          </p:spPr>
          <p:txBody>
            <a:bodyPr vert="vert" wrap="square" rtlCol="0">
              <a:spAutoFit/>
            </a:bodyPr>
            <a:lstStyle/>
            <a:p>
              <a:pPr algn="ctr"/>
              <a:r>
                <a:rPr lang="en-US" b="1" dirty="0">
                  <a:solidFill>
                    <a:srgbClr val="8EB4E3"/>
                  </a:solidFill>
                </a:rPr>
                <a:t>Difficult airway</a:t>
              </a:r>
            </a:p>
          </p:txBody>
        </p:sp>
        <p:sp>
          <p:nvSpPr>
            <p:cNvPr id="17" name="Action Button: Custom 16">
              <a:hlinkClick r:id="rId4" action="ppaction://hlinksldjump" highlightClick="1"/>
            </p:cNvPr>
            <p:cNvSpPr/>
            <p:nvPr/>
          </p:nvSpPr>
          <p:spPr>
            <a:xfrm>
              <a:off x="9082677" y="1602166"/>
              <a:ext cx="474469" cy="1480395"/>
            </a:xfrm>
            <a:prstGeom prst="actionButtonBlank">
              <a:avLst/>
            </a:prstGeom>
            <a:solidFill>
              <a:schemeClr val="accent1">
                <a:alpha val="3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8573600" y="117508"/>
            <a:ext cx="474469" cy="1465459"/>
            <a:chOff x="9861818" y="361718"/>
            <a:chExt cx="474469" cy="1465459"/>
          </a:xfrm>
        </p:grpSpPr>
        <p:sp>
          <p:nvSpPr>
            <p:cNvPr id="19" name="TextBox 18"/>
            <p:cNvSpPr txBox="1"/>
            <p:nvPr/>
          </p:nvSpPr>
          <p:spPr>
            <a:xfrm>
              <a:off x="9868220" y="361718"/>
              <a:ext cx="461665" cy="1465459"/>
            </a:xfrm>
            <a:prstGeom prst="rect">
              <a:avLst/>
            </a:prstGeom>
            <a:noFill/>
          </p:spPr>
          <p:txBody>
            <a:bodyPr vert="vert" wrap="square" rtlCol="0">
              <a:spAutoFit/>
            </a:bodyPr>
            <a:lstStyle/>
            <a:p>
              <a:pPr algn="ctr"/>
              <a:r>
                <a:rPr lang="en-US" b="1" dirty="0">
                  <a:solidFill>
                    <a:schemeClr val="tx2">
                      <a:lumMod val="40000"/>
                      <a:lumOff val="60000"/>
                    </a:schemeClr>
                  </a:solidFill>
                </a:rPr>
                <a:t>RSI</a:t>
              </a:r>
            </a:p>
          </p:txBody>
        </p:sp>
        <p:sp>
          <p:nvSpPr>
            <p:cNvPr id="20" name="Action Button: Custom 19">
              <a:hlinkClick r:id="rId5" action="ppaction://hlinksldjump" highlightClick="1"/>
            </p:cNvPr>
            <p:cNvSpPr/>
            <p:nvPr/>
          </p:nvSpPr>
          <p:spPr>
            <a:xfrm>
              <a:off x="9861818" y="361718"/>
              <a:ext cx="474469" cy="1465459"/>
            </a:xfrm>
            <a:prstGeom prst="actionButtonBlank">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1" name="Action Button: Home 20">
            <a:hlinkClick r:id="rId6" action="ppaction://hlinksldjump" highlightClick="1"/>
          </p:cNvPr>
          <p:cNvSpPr/>
          <p:nvPr/>
        </p:nvSpPr>
        <p:spPr>
          <a:xfrm>
            <a:off x="8573600" y="6577958"/>
            <a:ext cx="474469" cy="223308"/>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21"/>
          <p:cNvGrpSpPr/>
          <p:nvPr/>
        </p:nvGrpSpPr>
        <p:grpSpPr>
          <a:xfrm>
            <a:off x="8573600" y="4906070"/>
            <a:ext cx="474469" cy="1465459"/>
            <a:chOff x="6990141" y="3634136"/>
            <a:chExt cx="474469" cy="1465459"/>
          </a:xfrm>
        </p:grpSpPr>
        <p:sp>
          <p:nvSpPr>
            <p:cNvPr id="23" name="TextBox 22"/>
            <p:cNvSpPr txBox="1"/>
            <p:nvPr/>
          </p:nvSpPr>
          <p:spPr>
            <a:xfrm>
              <a:off x="6996543" y="3634136"/>
              <a:ext cx="461665" cy="1465459"/>
            </a:xfrm>
            <a:prstGeom prst="rect">
              <a:avLst/>
            </a:prstGeom>
            <a:noFill/>
          </p:spPr>
          <p:txBody>
            <a:bodyPr vert="vert" wrap="square" rtlCol="0">
              <a:spAutoFit/>
            </a:bodyPr>
            <a:lstStyle/>
            <a:p>
              <a:pPr algn="ctr"/>
              <a:r>
                <a:rPr lang="en-US" b="1" dirty="0">
                  <a:solidFill>
                    <a:srgbClr val="FF0000"/>
                  </a:solidFill>
                </a:rPr>
                <a:t>Anticipation</a:t>
              </a:r>
            </a:p>
          </p:txBody>
        </p:sp>
        <p:sp>
          <p:nvSpPr>
            <p:cNvPr id="24" name="Action Button: Custom 23">
              <a:hlinkClick r:id="rId7" action="ppaction://hlinksldjump" highlightClick="1"/>
            </p:cNvPr>
            <p:cNvSpPr/>
            <p:nvPr/>
          </p:nvSpPr>
          <p:spPr>
            <a:xfrm>
              <a:off x="6990141" y="3634136"/>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8573600" y="3296101"/>
            <a:ext cx="474469" cy="1495413"/>
            <a:chOff x="9495788" y="3268203"/>
            <a:chExt cx="474469" cy="1495413"/>
          </a:xfrm>
        </p:grpSpPr>
        <p:sp>
          <p:nvSpPr>
            <p:cNvPr id="26" name="TextBox 25"/>
            <p:cNvSpPr txBox="1"/>
            <p:nvPr/>
          </p:nvSpPr>
          <p:spPr>
            <a:xfrm>
              <a:off x="9502190" y="3268203"/>
              <a:ext cx="461665" cy="1495413"/>
            </a:xfrm>
            <a:prstGeom prst="rect">
              <a:avLst/>
            </a:prstGeom>
            <a:noFill/>
          </p:spPr>
          <p:txBody>
            <a:bodyPr vert="vert" wrap="square" rtlCol="0">
              <a:spAutoFit/>
            </a:bodyPr>
            <a:lstStyle/>
            <a:p>
              <a:pPr algn="ctr"/>
              <a:r>
                <a:rPr lang="en-US" b="1" dirty="0">
                  <a:solidFill>
                    <a:srgbClr val="8EB4E3"/>
                  </a:solidFill>
                </a:rPr>
                <a:t>CICV</a:t>
              </a:r>
            </a:p>
          </p:txBody>
        </p:sp>
        <p:sp>
          <p:nvSpPr>
            <p:cNvPr id="27" name="Action Button: Custom 26">
              <a:hlinkClick r:id="rId8" action="ppaction://hlinksldjump" highlightClick="1"/>
            </p:cNvPr>
            <p:cNvSpPr/>
            <p:nvPr/>
          </p:nvSpPr>
          <p:spPr>
            <a:xfrm>
              <a:off x="9495788" y="3283180"/>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8" name="Action Button: Back or Previous 27">
            <a:hlinkClick r:id="" action="ppaction://hlinkshowjump?jump=lastslideviewed" highlightClick="1"/>
          </p:cNvPr>
          <p:cNvSpPr/>
          <p:nvPr/>
        </p:nvSpPr>
        <p:spPr>
          <a:xfrm>
            <a:off x="7382184" y="5838250"/>
            <a:ext cx="865209" cy="860971"/>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93696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6" descr="Thyromental distance"/>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a:xfrm>
            <a:off x="3886200" y="1700475"/>
            <a:ext cx="4191000" cy="3344862"/>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sp>
        <p:nvSpPr>
          <p:cNvPr id="2" name="Title 1"/>
          <p:cNvSpPr>
            <a:spLocks noGrp="1"/>
          </p:cNvSpPr>
          <p:nvPr>
            <p:ph type="title"/>
          </p:nvPr>
        </p:nvSpPr>
        <p:spPr/>
        <p:txBody>
          <a:bodyPr/>
          <a:lstStyle/>
          <a:p>
            <a:r>
              <a:rPr lang="en-GB" dirty="0" err="1"/>
              <a:t>Thyromental</a:t>
            </a:r>
            <a:r>
              <a:rPr lang="en-GB" dirty="0"/>
              <a:t> Distance (</a:t>
            </a:r>
            <a:r>
              <a:rPr lang="en-GB" dirty="0" err="1"/>
              <a:t>Patil</a:t>
            </a:r>
            <a:r>
              <a:rPr lang="en-GB" dirty="0"/>
              <a:t>)</a:t>
            </a:r>
            <a:endParaRPr lang="en-US" dirty="0"/>
          </a:p>
        </p:txBody>
      </p:sp>
      <p:sp>
        <p:nvSpPr>
          <p:cNvPr id="3" name="Content Placeholder 2"/>
          <p:cNvSpPr>
            <a:spLocks noGrp="1"/>
          </p:cNvSpPr>
          <p:nvPr>
            <p:ph idx="1"/>
          </p:nvPr>
        </p:nvSpPr>
        <p:spPr/>
        <p:txBody>
          <a:bodyPr/>
          <a:lstStyle/>
          <a:p>
            <a:pPr>
              <a:defRPr/>
            </a:pPr>
            <a:r>
              <a:rPr lang="en-GB" sz="2400" dirty="0"/>
              <a:t>Head back as far possible</a:t>
            </a:r>
          </a:p>
          <a:p>
            <a:pPr>
              <a:defRPr/>
            </a:pPr>
            <a:r>
              <a:rPr lang="en-GB" sz="2400" dirty="0"/>
              <a:t>Mouth closed</a:t>
            </a:r>
          </a:p>
          <a:p>
            <a:pPr>
              <a:defRPr/>
            </a:pPr>
            <a:r>
              <a:rPr lang="en-GB" sz="2400" dirty="0"/>
              <a:t>Less than 6.5 cm = difficulty</a:t>
            </a:r>
          </a:p>
          <a:p>
            <a:pPr>
              <a:defRPr/>
            </a:pPr>
            <a:r>
              <a:rPr lang="en-GB" sz="2400" dirty="0"/>
              <a:t>4 fingers</a:t>
            </a:r>
          </a:p>
          <a:p>
            <a:endParaRPr lang="en-US" dirty="0"/>
          </a:p>
        </p:txBody>
      </p:sp>
      <p:grpSp>
        <p:nvGrpSpPr>
          <p:cNvPr id="15" name="Group 14"/>
          <p:cNvGrpSpPr/>
          <p:nvPr/>
        </p:nvGrpSpPr>
        <p:grpSpPr>
          <a:xfrm>
            <a:off x="8573600" y="1639411"/>
            <a:ext cx="474469" cy="1658359"/>
            <a:chOff x="9082677" y="1513184"/>
            <a:chExt cx="474469" cy="1658359"/>
          </a:xfrm>
        </p:grpSpPr>
        <p:sp>
          <p:nvSpPr>
            <p:cNvPr id="16" name="TextBox 15">
              <a:hlinkClick r:id="rId3" action="ppaction://hlinksldjump"/>
            </p:cNvPr>
            <p:cNvSpPr txBox="1"/>
            <p:nvPr/>
          </p:nvSpPr>
          <p:spPr>
            <a:xfrm>
              <a:off x="9089079" y="1513184"/>
              <a:ext cx="461665" cy="1658359"/>
            </a:xfrm>
            <a:prstGeom prst="rect">
              <a:avLst/>
            </a:prstGeom>
            <a:noFill/>
          </p:spPr>
          <p:txBody>
            <a:bodyPr vert="vert" wrap="square" rtlCol="0">
              <a:spAutoFit/>
            </a:bodyPr>
            <a:lstStyle/>
            <a:p>
              <a:pPr algn="ctr"/>
              <a:r>
                <a:rPr lang="en-US" b="1" dirty="0">
                  <a:solidFill>
                    <a:srgbClr val="8EB4E3"/>
                  </a:solidFill>
                </a:rPr>
                <a:t>Difficult airway</a:t>
              </a:r>
            </a:p>
          </p:txBody>
        </p:sp>
        <p:sp>
          <p:nvSpPr>
            <p:cNvPr id="17" name="Action Button: Custom 16">
              <a:hlinkClick r:id="rId4" action="ppaction://hlinksldjump" highlightClick="1"/>
            </p:cNvPr>
            <p:cNvSpPr/>
            <p:nvPr/>
          </p:nvSpPr>
          <p:spPr>
            <a:xfrm>
              <a:off x="9082677" y="1602166"/>
              <a:ext cx="474469" cy="1480395"/>
            </a:xfrm>
            <a:prstGeom prst="actionButtonBlank">
              <a:avLst/>
            </a:prstGeom>
            <a:solidFill>
              <a:schemeClr val="accent1">
                <a:alpha val="3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8573600" y="117508"/>
            <a:ext cx="474469" cy="1465459"/>
            <a:chOff x="9861818" y="361718"/>
            <a:chExt cx="474469" cy="1465459"/>
          </a:xfrm>
        </p:grpSpPr>
        <p:sp>
          <p:nvSpPr>
            <p:cNvPr id="19" name="TextBox 18"/>
            <p:cNvSpPr txBox="1"/>
            <p:nvPr/>
          </p:nvSpPr>
          <p:spPr>
            <a:xfrm>
              <a:off x="9868220" y="361718"/>
              <a:ext cx="461665" cy="1465459"/>
            </a:xfrm>
            <a:prstGeom prst="rect">
              <a:avLst/>
            </a:prstGeom>
            <a:noFill/>
          </p:spPr>
          <p:txBody>
            <a:bodyPr vert="vert" wrap="square" rtlCol="0">
              <a:spAutoFit/>
            </a:bodyPr>
            <a:lstStyle/>
            <a:p>
              <a:pPr algn="ctr"/>
              <a:r>
                <a:rPr lang="en-US" b="1" dirty="0">
                  <a:solidFill>
                    <a:schemeClr val="tx2">
                      <a:lumMod val="40000"/>
                      <a:lumOff val="60000"/>
                    </a:schemeClr>
                  </a:solidFill>
                </a:rPr>
                <a:t>RSI</a:t>
              </a:r>
            </a:p>
          </p:txBody>
        </p:sp>
        <p:sp>
          <p:nvSpPr>
            <p:cNvPr id="20" name="Action Button: Custom 19">
              <a:hlinkClick r:id="rId5" action="ppaction://hlinksldjump" highlightClick="1"/>
            </p:cNvPr>
            <p:cNvSpPr/>
            <p:nvPr/>
          </p:nvSpPr>
          <p:spPr>
            <a:xfrm>
              <a:off x="9861818" y="361718"/>
              <a:ext cx="474469" cy="1465459"/>
            </a:xfrm>
            <a:prstGeom prst="actionButtonBlank">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1" name="Action Button: Home 20">
            <a:hlinkClick r:id="rId6" action="ppaction://hlinksldjump" highlightClick="1"/>
          </p:cNvPr>
          <p:cNvSpPr/>
          <p:nvPr/>
        </p:nvSpPr>
        <p:spPr>
          <a:xfrm>
            <a:off x="8573600" y="6577958"/>
            <a:ext cx="474469" cy="223308"/>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21"/>
          <p:cNvGrpSpPr/>
          <p:nvPr/>
        </p:nvGrpSpPr>
        <p:grpSpPr>
          <a:xfrm>
            <a:off x="8573600" y="4906070"/>
            <a:ext cx="474469" cy="1465459"/>
            <a:chOff x="6990141" y="3634136"/>
            <a:chExt cx="474469" cy="1465459"/>
          </a:xfrm>
        </p:grpSpPr>
        <p:sp>
          <p:nvSpPr>
            <p:cNvPr id="23" name="TextBox 22"/>
            <p:cNvSpPr txBox="1"/>
            <p:nvPr/>
          </p:nvSpPr>
          <p:spPr>
            <a:xfrm>
              <a:off x="6996543" y="3634136"/>
              <a:ext cx="461665" cy="1465459"/>
            </a:xfrm>
            <a:prstGeom prst="rect">
              <a:avLst/>
            </a:prstGeom>
            <a:noFill/>
          </p:spPr>
          <p:txBody>
            <a:bodyPr vert="vert" wrap="square" rtlCol="0">
              <a:spAutoFit/>
            </a:bodyPr>
            <a:lstStyle/>
            <a:p>
              <a:pPr algn="ctr"/>
              <a:r>
                <a:rPr lang="en-US" b="1" dirty="0">
                  <a:solidFill>
                    <a:srgbClr val="FF0000"/>
                  </a:solidFill>
                </a:rPr>
                <a:t>Anticipation</a:t>
              </a:r>
            </a:p>
          </p:txBody>
        </p:sp>
        <p:sp>
          <p:nvSpPr>
            <p:cNvPr id="24" name="Action Button: Custom 23">
              <a:hlinkClick r:id="rId7" action="ppaction://hlinksldjump" highlightClick="1"/>
            </p:cNvPr>
            <p:cNvSpPr/>
            <p:nvPr/>
          </p:nvSpPr>
          <p:spPr>
            <a:xfrm>
              <a:off x="6990141" y="3634136"/>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8573600" y="3296101"/>
            <a:ext cx="474469" cy="1495413"/>
            <a:chOff x="9495788" y="3268203"/>
            <a:chExt cx="474469" cy="1495413"/>
          </a:xfrm>
        </p:grpSpPr>
        <p:sp>
          <p:nvSpPr>
            <p:cNvPr id="26" name="TextBox 25"/>
            <p:cNvSpPr txBox="1"/>
            <p:nvPr/>
          </p:nvSpPr>
          <p:spPr>
            <a:xfrm>
              <a:off x="9502190" y="3268203"/>
              <a:ext cx="461665" cy="1495413"/>
            </a:xfrm>
            <a:prstGeom prst="rect">
              <a:avLst/>
            </a:prstGeom>
            <a:noFill/>
          </p:spPr>
          <p:txBody>
            <a:bodyPr vert="vert" wrap="square" rtlCol="0">
              <a:spAutoFit/>
            </a:bodyPr>
            <a:lstStyle/>
            <a:p>
              <a:pPr algn="ctr"/>
              <a:r>
                <a:rPr lang="en-US" b="1" dirty="0">
                  <a:solidFill>
                    <a:srgbClr val="8EB4E3"/>
                  </a:solidFill>
                </a:rPr>
                <a:t>CICV</a:t>
              </a:r>
            </a:p>
          </p:txBody>
        </p:sp>
        <p:sp>
          <p:nvSpPr>
            <p:cNvPr id="27" name="Action Button: Custom 26">
              <a:hlinkClick r:id="rId8" action="ppaction://hlinksldjump" highlightClick="1"/>
            </p:cNvPr>
            <p:cNvSpPr/>
            <p:nvPr/>
          </p:nvSpPr>
          <p:spPr>
            <a:xfrm>
              <a:off x="9495788" y="3283180"/>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8" name="Action Button: Back or Previous 27">
            <a:hlinkClick r:id="" action="ppaction://hlinkshowjump?jump=lastslideviewed" highlightClick="1"/>
          </p:cNvPr>
          <p:cNvSpPr/>
          <p:nvPr/>
        </p:nvSpPr>
        <p:spPr>
          <a:xfrm>
            <a:off x="7382184" y="5838250"/>
            <a:ext cx="865209" cy="860971"/>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27643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Mandibular Subluxation (Calder)</a:t>
            </a:r>
            <a:endParaRPr lang="en-US" dirty="0"/>
          </a:p>
        </p:txBody>
      </p:sp>
      <p:sp>
        <p:nvSpPr>
          <p:cNvPr id="3" name="Content Placeholder 2"/>
          <p:cNvSpPr>
            <a:spLocks noGrp="1"/>
          </p:cNvSpPr>
          <p:nvPr>
            <p:ph idx="1"/>
          </p:nvPr>
        </p:nvSpPr>
        <p:spPr/>
        <p:txBody>
          <a:bodyPr/>
          <a:lstStyle/>
          <a:p>
            <a:pPr>
              <a:defRPr/>
            </a:pPr>
            <a:r>
              <a:rPr lang="en-GB" dirty="0"/>
              <a:t>Push bottom teeth out in front of top teeth</a:t>
            </a:r>
          </a:p>
          <a:p>
            <a:pPr lvl="1">
              <a:defRPr/>
            </a:pPr>
            <a:r>
              <a:rPr lang="en-GB" dirty="0"/>
              <a:t>Class A = bottom teeth in front of top teeth</a:t>
            </a:r>
          </a:p>
          <a:p>
            <a:pPr lvl="1">
              <a:defRPr/>
            </a:pPr>
            <a:r>
              <a:rPr lang="en-GB" dirty="0"/>
              <a:t>Class B = teeth level</a:t>
            </a:r>
          </a:p>
          <a:p>
            <a:pPr lvl="1">
              <a:defRPr/>
            </a:pPr>
            <a:r>
              <a:rPr lang="en-GB" dirty="0"/>
              <a:t>Class C = bottom teeth behind top teeth</a:t>
            </a:r>
          </a:p>
          <a:p>
            <a:pPr lvl="1">
              <a:buNone/>
              <a:defRPr/>
            </a:pPr>
            <a:endParaRPr lang="en-GB" dirty="0"/>
          </a:p>
          <a:p>
            <a:pPr lvl="1">
              <a:buNone/>
              <a:defRPr/>
            </a:pPr>
            <a:r>
              <a:rPr lang="en-GB" dirty="0"/>
              <a:t>B, C = difficulty</a:t>
            </a:r>
          </a:p>
          <a:p>
            <a:endParaRPr lang="en-US" dirty="0"/>
          </a:p>
        </p:txBody>
      </p:sp>
      <p:grpSp>
        <p:nvGrpSpPr>
          <p:cNvPr id="14" name="Group 13"/>
          <p:cNvGrpSpPr/>
          <p:nvPr/>
        </p:nvGrpSpPr>
        <p:grpSpPr>
          <a:xfrm>
            <a:off x="8573600" y="1639411"/>
            <a:ext cx="474469" cy="1658359"/>
            <a:chOff x="9082677" y="1513184"/>
            <a:chExt cx="474469" cy="1658359"/>
          </a:xfrm>
        </p:grpSpPr>
        <p:sp>
          <p:nvSpPr>
            <p:cNvPr id="15" name="TextBox 14">
              <a:hlinkClick r:id="rId2" action="ppaction://hlinksldjump"/>
            </p:cNvPr>
            <p:cNvSpPr txBox="1"/>
            <p:nvPr/>
          </p:nvSpPr>
          <p:spPr>
            <a:xfrm>
              <a:off x="9089079" y="1513184"/>
              <a:ext cx="461665" cy="1658359"/>
            </a:xfrm>
            <a:prstGeom prst="rect">
              <a:avLst/>
            </a:prstGeom>
            <a:noFill/>
          </p:spPr>
          <p:txBody>
            <a:bodyPr vert="vert" wrap="square" rtlCol="0">
              <a:spAutoFit/>
            </a:bodyPr>
            <a:lstStyle/>
            <a:p>
              <a:pPr algn="ctr"/>
              <a:r>
                <a:rPr lang="en-US" b="1" dirty="0">
                  <a:solidFill>
                    <a:srgbClr val="8EB4E3"/>
                  </a:solidFill>
                </a:rPr>
                <a:t>Difficult airway</a:t>
              </a:r>
            </a:p>
          </p:txBody>
        </p:sp>
        <p:sp>
          <p:nvSpPr>
            <p:cNvPr id="16" name="Action Button: Custom 15">
              <a:hlinkClick r:id="rId3" action="ppaction://hlinksldjump" highlightClick="1"/>
            </p:cNvPr>
            <p:cNvSpPr/>
            <p:nvPr/>
          </p:nvSpPr>
          <p:spPr>
            <a:xfrm>
              <a:off x="9082677" y="1602166"/>
              <a:ext cx="474469" cy="1480395"/>
            </a:xfrm>
            <a:prstGeom prst="actionButtonBlank">
              <a:avLst/>
            </a:prstGeom>
            <a:solidFill>
              <a:schemeClr val="accent1">
                <a:alpha val="3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7" name="Group 16"/>
          <p:cNvGrpSpPr/>
          <p:nvPr/>
        </p:nvGrpSpPr>
        <p:grpSpPr>
          <a:xfrm>
            <a:off x="8573600" y="117508"/>
            <a:ext cx="474469" cy="1465459"/>
            <a:chOff x="9861818" y="361718"/>
            <a:chExt cx="474469" cy="1465459"/>
          </a:xfrm>
        </p:grpSpPr>
        <p:sp>
          <p:nvSpPr>
            <p:cNvPr id="18" name="TextBox 17"/>
            <p:cNvSpPr txBox="1"/>
            <p:nvPr/>
          </p:nvSpPr>
          <p:spPr>
            <a:xfrm>
              <a:off x="9868220" y="361718"/>
              <a:ext cx="461665" cy="1465459"/>
            </a:xfrm>
            <a:prstGeom prst="rect">
              <a:avLst/>
            </a:prstGeom>
            <a:noFill/>
          </p:spPr>
          <p:txBody>
            <a:bodyPr vert="vert" wrap="square" rtlCol="0">
              <a:spAutoFit/>
            </a:bodyPr>
            <a:lstStyle/>
            <a:p>
              <a:pPr algn="ctr"/>
              <a:r>
                <a:rPr lang="en-US" b="1" dirty="0">
                  <a:solidFill>
                    <a:schemeClr val="tx2">
                      <a:lumMod val="40000"/>
                      <a:lumOff val="60000"/>
                    </a:schemeClr>
                  </a:solidFill>
                </a:rPr>
                <a:t>RSI</a:t>
              </a:r>
            </a:p>
          </p:txBody>
        </p:sp>
        <p:sp>
          <p:nvSpPr>
            <p:cNvPr id="19" name="Action Button: Custom 18">
              <a:hlinkClick r:id="rId4" action="ppaction://hlinksldjump" highlightClick="1"/>
            </p:cNvPr>
            <p:cNvSpPr/>
            <p:nvPr/>
          </p:nvSpPr>
          <p:spPr>
            <a:xfrm>
              <a:off x="9861818" y="361718"/>
              <a:ext cx="474469" cy="1465459"/>
            </a:xfrm>
            <a:prstGeom prst="actionButtonBlank">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0" name="Action Button: Home 19">
            <a:hlinkClick r:id="rId5" action="ppaction://hlinksldjump" highlightClick="1"/>
          </p:cNvPr>
          <p:cNvSpPr/>
          <p:nvPr/>
        </p:nvSpPr>
        <p:spPr>
          <a:xfrm>
            <a:off x="8573600" y="6577958"/>
            <a:ext cx="474469" cy="223308"/>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20"/>
          <p:cNvGrpSpPr/>
          <p:nvPr/>
        </p:nvGrpSpPr>
        <p:grpSpPr>
          <a:xfrm>
            <a:off x="8573600" y="4906070"/>
            <a:ext cx="474469" cy="1465459"/>
            <a:chOff x="6990141" y="3634136"/>
            <a:chExt cx="474469" cy="1465459"/>
          </a:xfrm>
        </p:grpSpPr>
        <p:sp>
          <p:nvSpPr>
            <p:cNvPr id="22" name="TextBox 21"/>
            <p:cNvSpPr txBox="1"/>
            <p:nvPr/>
          </p:nvSpPr>
          <p:spPr>
            <a:xfrm>
              <a:off x="6996543" y="3634136"/>
              <a:ext cx="461665" cy="1465459"/>
            </a:xfrm>
            <a:prstGeom prst="rect">
              <a:avLst/>
            </a:prstGeom>
            <a:noFill/>
          </p:spPr>
          <p:txBody>
            <a:bodyPr vert="vert" wrap="square" rtlCol="0">
              <a:spAutoFit/>
            </a:bodyPr>
            <a:lstStyle/>
            <a:p>
              <a:pPr algn="ctr"/>
              <a:r>
                <a:rPr lang="en-US" b="1" dirty="0">
                  <a:solidFill>
                    <a:srgbClr val="FF0000"/>
                  </a:solidFill>
                </a:rPr>
                <a:t>Anticipation</a:t>
              </a:r>
            </a:p>
          </p:txBody>
        </p:sp>
        <p:sp>
          <p:nvSpPr>
            <p:cNvPr id="23" name="Action Button: Custom 22">
              <a:hlinkClick r:id="rId6" action="ppaction://hlinksldjump" highlightClick="1"/>
            </p:cNvPr>
            <p:cNvSpPr/>
            <p:nvPr/>
          </p:nvSpPr>
          <p:spPr>
            <a:xfrm>
              <a:off x="6990141" y="3634136"/>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8573600" y="3296101"/>
            <a:ext cx="474469" cy="1495413"/>
            <a:chOff x="9495788" y="3268203"/>
            <a:chExt cx="474469" cy="1495413"/>
          </a:xfrm>
        </p:grpSpPr>
        <p:sp>
          <p:nvSpPr>
            <p:cNvPr id="25" name="TextBox 24"/>
            <p:cNvSpPr txBox="1"/>
            <p:nvPr/>
          </p:nvSpPr>
          <p:spPr>
            <a:xfrm>
              <a:off x="9502190" y="3268203"/>
              <a:ext cx="461665" cy="1495413"/>
            </a:xfrm>
            <a:prstGeom prst="rect">
              <a:avLst/>
            </a:prstGeom>
            <a:noFill/>
          </p:spPr>
          <p:txBody>
            <a:bodyPr vert="vert" wrap="square" rtlCol="0">
              <a:spAutoFit/>
            </a:bodyPr>
            <a:lstStyle/>
            <a:p>
              <a:pPr algn="ctr"/>
              <a:r>
                <a:rPr lang="en-US" b="1" dirty="0">
                  <a:solidFill>
                    <a:srgbClr val="8EB4E3"/>
                  </a:solidFill>
                </a:rPr>
                <a:t>CICV</a:t>
              </a:r>
            </a:p>
          </p:txBody>
        </p:sp>
        <p:sp>
          <p:nvSpPr>
            <p:cNvPr id="26" name="Action Button: Custom 25">
              <a:hlinkClick r:id="rId7" action="ppaction://hlinksldjump" highlightClick="1"/>
            </p:cNvPr>
            <p:cNvSpPr/>
            <p:nvPr/>
          </p:nvSpPr>
          <p:spPr>
            <a:xfrm>
              <a:off x="9495788" y="3283180"/>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7" name="Action Button: Back or Previous 26">
            <a:hlinkClick r:id="" action="ppaction://hlinkshowjump?jump=lastslideviewed" highlightClick="1"/>
          </p:cNvPr>
          <p:cNvSpPr/>
          <p:nvPr/>
        </p:nvSpPr>
        <p:spPr>
          <a:xfrm>
            <a:off x="7382184" y="5838250"/>
            <a:ext cx="865209" cy="860971"/>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942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pPr marL="114300" indent="0">
              <a:buNone/>
              <a:defRPr/>
            </a:pPr>
            <a:r>
              <a:rPr lang="en-GB" sz="2400" dirty="0"/>
              <a:t>This section covers how to perform a rapid sequence induction (RSI).</a:t>
            </a:r>
          </a:p>
          <a:p>
            <a:pPr marL="114300" indent="0">
              <a:buNone/>
              <a:defRPr/>
            </a:pPr>
            <a:endParaRPr lang="en-GB" sz="2400" dirty="0"/>
          </a:p>
          <a:p>
            <a:pPr marL="114300" indent="0">
              <a:buNone/>
              <a:defRPr/>
            </a:pPr>
            <a:r>
              <a:rPr lang="en-GB" sz="2400" b="1" dirty="0">
                <a:solidFill>
                  <a:schemeClr val="tx2">
                    <a:lumMod val="75000"/>
                  </a:schemeClr>
                </a:solidFill>
              </a:rPr>
              <a:t>Learning Outcomes</a:t>
            </a:r>
          </a:p>
          <a:p>
            <a:pPr>
              <a:defRPr/>
            </a:pPr>
            <a:r>
              <a:rPr lang="en-GB" sz="2400" dirty="0"/>
              <a:t>Understand what a RSI is</a:t>
            </a:r>
          </a:p>
          <a:p>
            <a:pPr>
              <a:defRPr/>
            </a:pPr>
            <a:r>
              <a:rPr lang="en-GB" sz="2400" dirty="0"/>
              <a:t>Understand why a RSI is commonly used in ICU patients</a:t>
            </a:r>
          </a:p>
          <a:p>
            <a:pPr>
              <a:defRPr/>
            </a:pPr>
            <a:r>
              <a:rPr lang="en-GB" sz="2400" dirty="0"/>
              <a:t>Know what is involved in performing a RSI including </a:t>
            </a:r>
          </a:p>
          <a:p>
            <a:pPr lvl="1">
              <a:defRPr/>
            </a:pPr>
            <a:r>
              <a:rPr lang="en-GB" dirty="0"/>
              <a:t>The B@EASE algorithm</a:t>
            </a:r>
          </a:p>
          <a:p>
            <a:pPr lvl="1">
              <a:defRPr/>
            </a:pPr>
            <a:r>
              <a:rPr lang="en-GB" dirty="0"/>
              <a:t>The equipment used</a:t>
            </a:r>
          </a:p>
          <a:p>
            <a:pPr lvl="1">
              <a:defRPr/>
            </a:pPr>
            <a:r>
              <a:rPr lang="en-GB" dirty="0"/>
              <a:t>The drugs involved</a:t>
            </a:r>
          </a:p>
          <a:p>
            <a:pPr marL="114300" indent="0">
              <a:buNone/>
              <a:defRPr/>
            </a:pPr>
            <a:endParaRPr lang="en-GB" sz="2400" dirty="0">
              <a:solidFill>
                <a:schemeClr val="tx2">
                  <a:lumMod val="75000"/>
                </a:schemeClr>
              </a:solidFill>
            </a:endParaRPr>
          </a:p>
          <a:p>
            <a:pPr marL="114300" indent="0">
              <a:buNone/>
              <a:defRPr/>
            </a:pPr>
            <a:endParaRPr lang="en-GB" sz="2400" dirty="0"/>
          </a:p>
          <a:p>
            <a:endParaRPr lang="en-US" dirty="0"/>
          </a:p>
        </p:txBody>
      </p:sp>
      <p:grpSp>
        <p:nvGrpSpPr>
          <p:cNvPr id="28" name="Group 27"/>
          <p:cNvGrpSpPr/>
          <p:nvPr/>
        </p:nvGrpSpPr>
        <p:grpSpPr>
          <a:xfrm>
            <a:off x="8573600" y="1639411"/>
            <a:ext cx="474469" cy="1658359"/>
            <a:chOff x="9082677" y="1513184"/>
            <a:chExt cx="474469" cy="1658359"/>
          </a:xfrm>
        </p:grpSpPr>
        <p:sp>
          <p:nvSpPr>
            <p:cNvPr id="29" name="TextBox 28">
              <a:hlinkClick r:id="rId2" action="ppaction://hlinksldjump"/>
            </p:cNvPr>
            <p:cNvSpPr txBox="1"/>
            <p:nvPr/>
          </p:nvSpPr>
          <p:spPr>
            <a:xfrm>
              <a:off x="9089079" y="1513184"/>
              <a:ext cx="461665" cy="1658359"/>
            </a:xfrm>
            <a:prstGeom prst="rect">
              <a:avLst/>
            </a:prstGeom>
            <a:noFill/>
          </p:spPr>
          <p:txBody>
            <a:bodyPr vert="vert" wrap="square" rtlCol="0">
              <a:spAutoFit/>
            </a:bodyPr>
            <a:lstStyle/>
            <a:p>
              <a:pPr algn="ctr"/>
              <a:r>
                <a:rPr lang="en-US" b="1" dirty="0">
                  <a:solidFill>
                    <a:srgbClr val="8EB4E3"/>
                  </a:solidFill>
                </a:rPr>
                <a:t>Difficult airway</a:t>
              </a:r>
            </a:p>
          </p:txBody>
        </p:sp>
        <p:sp>
          <p:nvSpPr>
            <p:cNvPr id="30" name="Action Button: Custom 29">
              <a:hlinkClick r:id="rId3" action="ppaction://hlinksldjump" highlightClick="1"/>
            </p:cNvPr>
            <p:cNvSpPr/>
            <p:nvPr/>
          </p:nvSpPr>
          <p:spPr>
            <a:xfrm>
              <a:off x="9082677" y="1602166"/>
              <a:ext cx="474469" cy="1480395"/>
            </a:xfrm>
            <a:prstGeom prst="actionButtonBlank">
              <a:avLst/>
            </a:prstGeom>
            <a:solidFill>
              <a:schemeClr val="accent1">
                <a:alpha val="3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1" name="Group 30"/>
          <p:cNvGrpSpPr/>
          <p:nvPr/>
        </p:nvGrpSpPr>
        <p:grpSpPr>
          <a:xfrm>
            <a:off x="8573600" y="117508"/>
            <a:ext cx="474469" cy="1465459"/>
            <a:chOff x="9861818" y="361718"/>
            <a:chExt cx="474469" cy="1465459"/>
          </a:xfrm>
        </p:grpSpPr>
        <p:sp>
          <p:nvSpPr>
            <p:cNvPr id="32" name="TextBox 31"/>
            <p:cNvSpPr txBox="1"/>
            <p:nvPr/>
          </p:nvSpPr>
          <p:spPr>
            <a:xfrm>
              <a:off x="9868220" y="361718"/>
              <a:ext cx="461665" cy="1465459"/>
            </a:xfrm>
            <a:prstGeom prst="rect">
              <a:avLst/>
            </a:prstGeom>
            <a:noFill/>
          </p:spPr>
          <p:txBody>
            <a:bodyPr vert="vert" wrap="square" rtlCol="0">
              <a:spAutoFit/>
            </a:bodyPr>
            <a:lstStyle/>
            <a:p>
              <a:pPr algn="ctr"/>
              <a:r>
                <a:rPr lang="en-US" b="1" dirty="0">
                  <a:solidFill>
                    <a:srgbClr val="FF0000"/>
                  </a:solidFill>
                </a:rPr>
                <a:t>RSI</a:t>
              </a:r>
            </a:p>
          </p:txBody>
        </p:sp>
        <p:sp>
          <p:nvSpPr>
            <p:cNvPr id="33" name="Action Button: Custom 32">
              <a:hlinkClick r:id="rId4" action="ppaction://hlinksldjump" highlightClick="1"/>
            </p:cNvPr>
            <p:cNvSpPr/>
            <p:nvPr/>
          </p:nvSpPr>
          <p:spPr>
            <a:xfrm>
              <a:off x="9861818" y="361718"/>
              <a:ext cx="474469" cy="1465459"/>
            </a:xfrm>
            <a:prstGeom prst="actionButtonBlank">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4" name="Action Button: Home 33">
            <a:hlinkClick r:id="rId5" action="ppaction://hlinksldjump" highlightClick="1"/>
          </p:cNvPr>
          <p:cNvSpPr/>
          <p:nvPr/>
        </p:nvSpPr>
        <p:spPr>
          <a:xfrm>
            <a:off x="8573600" y="6577958"/>
            <a:ext cx="474469" cy="223308"/>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5" name="Group 34"/>
          <p:cNvGrpSpPr/>
          <p:nvPr/>
        </p:nvGrpSpPr>
        <p:grpSpPr>
          <a:xfrm>
            <a:off x="8573600" y="4906070"/>
            <a:ext cx="474469" cy="1465459"/>
            <a:chOff x="6990141" y="3634136"/>
            <a:chExt cx="474469" cy="1465459"/>
          </a:xfrm>
        </p:grpSpPr>
        <p:sp>
          <p:nvSpPr>
            <p:cNvPr id="36" name="TextBox 35"/>
            <p:cNvSpPr txBox="1"/>
            <p:nvPr/>
          </p:nvSpPr>
          <p:spPr>
            <a:xfrm>
              <a:off x="6996543" y="3634136"/>
              <a:ext cx="461665" cy="1465459"/>
            </a:xfrm>
            <a:prstGeom prst="rect">
              <a:avLst/>
            </a:prstGeom>
            <a:noFill/>
          </p:spPr>
          <p:txBody>
            <a:bodyPr vert="vert" wrap="square" rtlCol="0">
              <a:spAutoFit/>
            </a:bodyPr>
            <a:lstStyle/>
            <a:p>
              <a:pPr algn="ctr"/>
              <a:r>
                <a:rPr lang="en-US" b="1" dirty="0">
                  <a:solidFill>
                    <a:srgbClr val="8EB4E3"/>
                  </a:solidFill>
                </a:rPr>
                <a:t>Anticipation</a:t>
              </a:r>
            </a:p>
          </p:txBody>
        </p:sp>
        <p:sp>
          <p:nvSpPr>
            <p:cNvPr id="37" name="Action Button: Custom 36">
              <a:hlinkClick r:id="rId6" action="ppaction://hlinksldjump" highlightClick="1"/>
            </p:cNvPr>
            <p:cNvSpPr/>
            <p:nvPr/>
          </p:nvSpPr>
          <p:spPr>
            <a:xfrm>
              <a:off x="6990141" y="3634136"/>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8573600" y="3296101"/>
            <a:ext cx="474469" cy="1495413"/>
            <a:chOff x="9495788" y="3268203"/>
            <a:chExt cx="474469" cy="1495413"/>
          </a:xfrm>
        </p:grpSpPr>
        <p:sp>
          <p:nvSpPr>
            <p:cNvPr id="39" name="TextBox 38"/>
            <p:cNvSpPr txBox="1"/>
            <p:nvPr/>
          </p:nvSpPr>
          <p:spPr>
            <a:xfrm>
              <a:off x="9502190" y="3268203"/>
              <a:ext cx="461665" cy="1495413"/>
            </a:xfrm>
            <a:prstGeom prst="rect">
              <a:avLst/>
            </a:prstGeom>
            <a:noFill/>
          </p:spPr>
          <p:txBody>
            <a:bodyPr vert="vert" wrap="square" rtlCol="0">
              <a:spAutoFit/>
            </a:bodyPr>
            <a:lstStyle/>
            <a:p>
              <a:pPr algn="ctr"/>
              <a:r>
                <a:rPr lang="en-US" b="1" dirty="0">
                  <a:solidFill>
                    <a:srgbClr val="8EB4E3"/>
                  </a:solidFill>
                </a:rPr>
                <a:t>CICV</a:t>
              </a:r>
            </a:p>
          </p:txBody>
        </p:sp>
        <p:sp>
          <p:nvSpPr>
            <p:cNvPr id="40" name="Action Button: Custom 39">
              <a:hlinkClick r:id="rId7" action="ppaction://hlinksldjump" highlightClick="1"/>
            </p:cNvPr>
            <p:cNvSpPr/>
            <p:nvPr/>
          </p:nvSpPr>
          <p:spPr>
            <a:xfrm>
              <a:off x="9495788" y="3283180"/>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1" name="Action Button: Forward or Next 40">
            <a:hlinkClick r:id="" action="ppaction://hlinkshowjump?jump=nextslide" highlightClick="1"/>
          </p:cNvPr>
          <p:cNvSpPr/>
          <p:nvPr/>
        </p:nvSpPr>
        <p:spPr>
          <a:xfrm>
            <a:off x="7382184" y="5838250"/>
            <a:ext cx="847416" cy="83740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83777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Inter Incisor Gap</a:t>
            </a:r>
            <a:endParaRPr lang="en-US" dirty="0"/>
          </a:p>
        </p:txBody>
      </p:sp>
      <p:sp>
        <p:nvSpPr>
          <p:cNvPr id="3" name="Content Placeholder 2"/>
          <p:cNvSpPr>
            <a:spLocks noGrp="1"/>
          </p:cNvSpPr>
          <p:nvPr>
            <p:ph idx="1"/>
          </p:nvPr>
        </p:nvSpPr>
        <p:spPr/>
        <p:txBody>
          <a:bodyPr/>
          <a:lstStyle/>
          <a:p>
            <a:pPr>
              <a:defRPr/>
            </a:pPr>
            <a:r>
              <a:rPr lang="en-GB" sz="2400" dirty="0"/>
              <a:t>Normal = 5cm = 3 fingers</a:t>
            </a:r>
          </a:p>
          <a:p>
            <a:pPr>
              <a:defRPr/>
            </a:pPr>
            <a:r>
              <a:rPr lang="en-GB" sz="2400" dirty="0"/>
              <a:t>&lt;3cm = difficult laryngoscopy</a:t>
            </a:r>
          </a:p>
          <a:p>
            <a:pPr>
              <a:defRPr/>
            </a:pPr>
            <a:r>
              <a:rPr lang="en-GB" sz="2400" dirty="0"/>
              <a:t>&lt;2cm = difficult LMA insertion</a:t>
            </a:r>
          </a:p>
          <a:p>
            <a:endParaRPr lang="en-US" dirty="0"/>
          </a:p>
        </p:txBody>
      </p:sp>
      <p:pic>
        <p:nvPicPr>
          <p:cNvPr id="13" name="Picture 5" descr="Mouth open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5228442" y="2344738"/>
            <a:ext cx="2616200" cy="2506662"/>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grpSp>
        <p:nvGrpSpPr>
          <p:cNvPr id="15" name="Group 14"/>
          <p:cNvGrpSpPr/>
          <p:nvPr/>
        </p:nvGrpSpPr>
        <p:grpSpPr>
          <a:xfrm>
            <a:off x="8573600" y="1639411"/>
            <a:ext cx="474469" cy="1658359"/>
            <a:chOff x="9082677" y="1513184"/>
            <a:chExt cx="474469" cy="1658359"/>
          </a:xfrm>
        </p:grpSpPr>
        <p:sp>
          <p:nvSpPr>
            <p:cNvPr id="16" name="TextBox 15">
              <a:hlinkClick r:id="rId3" action="ppaction://hlinksldjump"/>
            </p:cNvPr>
            <p:cNvSpPr txBox="1"/>
            <p:nvPr/>
          </p:nvSpPr>
          <p:spPr>
            <a:xfrm>
              <a:off x="9089079" y="1513184"/>
              <a:ext cx="461665" cy="1658359"/>
            </a:xfrm>
            <a:prstGeom prst="rect">
              <a:avLst/>
            </a:prstGeom>
            <a:noFill/>
          </p:spPr>
          <p:txBody>
            <a:bodyPr vert="vert" wrap="square" rtlCol="0">
              <a:spAutoFit/>
            </a:bodyPr>
            <a:lstStyle/>
            <a:p>
              <a:pPr algn="ctr"/>
              <a:r>
                <a:rPr lang="en-US" b="1" dirty="0">
                  <a:solidFill>
                    <a:srgbClr val="8EB4E3"/>
                  </a:solidFill>
                </a:rPr>
                <a:t>Difficult airway</a:t>
              </a:r>
            </a:p>
          </p:txBody>
        </p:sp>
        <p:sp>
          <p:nvSpPr>
            <p:cNvPr id="17" name="Action Button: Custom 16">
              <a:hlinkClick r:id="rId4" action="ppaction://hlinksldjump" highlightClick="1"/>
            </p:cNvPr>
            <p:cNvSpPr/>
            <p:nvPr/>
          </p:nvSpPr>
          <p:spPr>
            <a:xfrm>
              <a:off x="9082677" y="1602166"/>
              <a:ext cx="474469" cy="1480395"/>
            </a:xfrm>
            <a:prstGeom prst="actionButtonBlank">
              <a:avLst/>
            </a:prstGeom>
            <a:solidFill>
              <a:schemeClr val="accent1">
                <a:alpha val="3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8573600" y="117508"/>
            <a:ext cx="474469" cy="1465459"/>
            <a:chOff x="9861818" y="361718"/>
            <a:chExt cx="474469" cy="1465459"/>
          </a:xfrm>
        </p:grpSpPr>
        <p:sp>
          <p:nvSpPr>
            <p:cNvPr id="19" name="TextBox 18"/>
            <p:cNvSpPr txBox="1"/>
            <p:nvPr/>
          </p:nvSpPr>
          <p:spPr>
            <a:xfrm>
              <a:off x="9868220" y="361718"/>
              <a:ext cx="461665" cy="1465459"/>
            </a:xfrm>
            <a:prstGeom prst="rect">
              <a:avLst/>
            </a:prstGeom>
            <a:noFill/>
          </p:spPr>
          <p:txBody>
            <a:bodyPr vert="vert" wrap="square" rtlCol="0">
              <a:spAutoFit/>
            </a:bodyPr>
            <a:lstStyle/>
            <a:p>
              <a:pPr algn="ctr"/>
              <a:r>
                <a:rPr lang="en-US" b="1" dirty="0">
                  <a:solidFill>
                    <a:schemeClr val="tx2">
                      <a:lumMod val="40000"/>
                      <a:lumOff val="60000"/>
                    </a:schemeClr>
                  </a:solidFill>
                </a:rPr>
                <a:t>RSI</a:t>
              </a:r>
            </a:p>
          </p:txBody>
        </p:sp>
        <p:sp>
          <p:nvSpPr>
            <p:cNvPr id="20" name="Action Button: Custom 19">
              <a:hlinkClick r:id="rId5" action="ppaction://hlinksldjump" highlightClick="1"/>
            </p:cNvPr>
            <p:cNvSpPr/>
            <p:nvPr/>
          </p:nvSpPr>
          <p:spPr>
            <a:xfrm>
              <a:off x="9861818" y="361718"/>
              <a:ext cx="474469" cy="1465459"/>
            </a:xfrm>
            <a:prstGeom prst="actionButtonBlank">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1" name="Action Button: Home 20">
            <a:hlinkClick r:id="rId6" action="ppaction://hlinksldjump" highlightClick="1"/>
          </p:cNvPr>
          <p:cNvSpPr/>
          <p:nvPr/>
        </p:nvSpPr>
        <p:spPr>
          <a:xfrm>
            <a:off x="8573600" y="6577958"/>
            <a:ext cx="474469" cy="223308"/>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21"/>
          <p:cNvGrpSpPr/>
          <p:nvPr/>
        </p:nvGrpSpPr>
        <p:grpSpPr>
          <a:xfrm>
            <a:off x="8573600" y="4906070"/>
            <a:ext cx="474469" cy="1465459"/>
            <a:chOff x="6990141" y="3634136"/>
            <a:chExt cx="474469" cy="1465459"/>
          </a:xfrm>
        </p:grpSpPr>
        <p:sp>
          <p:nvSpPr>
            <p:cNvPr id="23" name="TextBox 22"/>
            <p:cNvSpPr txBox="1"/>
            <p:nvPr/>
          </p:nvSpPr>
          <p:spPr>
            <a:xfrm>
              <a:off x="6996543" y="3634136"/>
              <a:ext cx="461665" cy="1465459"/>
            </a:xfrm>
            <a:prstGeom prst="rect">
              <a:avLst/>
            </a:prstGeom>
            <a:noFill/>
          </p:spPr>
          <p:txBody>
            <a:bodyPr vert="vert" wrap="square" rtlCol="0">
              <a:spAutoFit/>
            </a:bodyPr>
            <a:lstStyle/>
            <a:p>
              <a:pPr algn="ctr"/>
              <a:r>
                <a:rPr lang="en-US" b="1" dirty="0">
                  <a:solidFill>
                    <a:srgbClr val="FF0000"/>
                  </a:solidFill>
                </a:rPr>
                <a:t>Anticipation</a:t>
              </a:r>
            </a:p>
          </p:txBody>
        </p:sp>
        <p:sp>
          <p:nvSpPr>
            <p:cNvPr id="24" name="Action Button: Custom 23">
              <a:hlinkClick r:id="rId7" action="ppaction://hlinksldjump" highlightClick="1"/>
            </p:cNvPr>
            <p:cNvSpPr/>
            <p:nvPr/>
          </p:nvSpPr>
          <p:spPr>
            <a:xfrm>
              <a:off x="6990141" y="3634136"/>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8573600" y="3296101"/>
            <a:ext cx="474469" cy="1495413"/>
            <a:chOff x="9495788" y="3268203"/>
            <a:chExt cx="474469" cy="1495413"/>
          </a:xfrm>
        </p:grpSpPr>
        <p:sp>
          <p:nvSpPr>
            <p:cNvPr id="26" name="TextBox 25"/>
            <p:cNvSpPr txBox="1"/>
            <p:nvPr/>
          </p:nvSpPr>
          <p:spPr>
            <a:xfrm>
              <a:off x="9502190" y="3268203"/>
              <a:ext cx="461665" cy="1495413"/>
            </a:xfrm>
            <a:prstGeom prst="rect">
              <a:avLst/>
            </a:prstGeom>
            <a:noFill/>
          </p:spPr>
          <p:txBody>
            <a:bodyPr vert="vert" wrap="square" rtlCol="0">
              <a:spAutoFit/>
            </a:bodyPr>
            <a:lstStyle/>
            <a:p>
              <a:pPr algn="ctr"/>
              <a:r>
                <a:rPr lang="en-US" b="1" dirty="0">
                  <a:solidFill>
                    <a:srgbClr val="8EB4E3"/>
                  </a:solidFill>
                </a:rPr>
                <a:t>CICV</a:t>
              </a:r>
            </a:p>
          </p:txBody>
        </p:sp>
        <p:sp>
          <p:nvSpPr>
            <p:cNvPr id="27" name="Action Button: Custom 26">
              <a:hlinkClick r:id="rId8" action="ppaction://hlinksldjump" highlightClick="1"/>
            </p:cNvPr>
            <p:cNvSpPr/>
            <p:nvPr/>
          </p:nvSpPr>
          <p:spPr>
            <a:xfrm>
              <a:off x="9495788" y="3283180"/>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8" name="Action Button: Back or Previous 27">
            <a:hlinkClick r:id="" action="ppaction://hlinkshowjump?jump=lastslideviewed" highlightClick="1"/>
          </p:cNvPr>
          <p:cNvSpPr/>
          <p:nvPr/>
        </p:nvSpPr>
        <p:spPr>
          <a:xfrm>
            <a:off x="7382184" y="5838250"/>
            <a:ext cx="865209" cy="860971"/>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776784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tests</a:t>
            </a:r>
          </a:p>
        </p:txBody>
      </p:sp>
      <p:sp>
        <p:nvSpPr>
          <p:cNvPr id="3" name="Content Placeholder 2"/>
          <p:cNvSpPr>
            <a:spLocks noGrp="1"/>
          </p:cNvSpPr>
          <p:nvPr>
            <p:ph idx="1"/>
          </p:nvPr>
        </p:nvSpPr>
        <p:spPr/>
        <p:txBody>
          <a:bodyPr/>
          <a:lstStyle/>
          <a:p>
            <a:pPr>
              <a:defRPr/>
            </a:pPr>
            <a:r>
              <a:rPr lang="en-GB" dirty="0" err="1"/>
              <a:t>Sternomental</a:t>
            </a:r>
            <a:r>
              <a:rPr lang="en-GB" dirty="0"/>
              <a:t> distance (</a:t>
            </a:r>
            <a:r>
              <a:rPr lang="en-GB" dirty="0" err="1"/>
              <a:t>Savva</a:t>
            </a:r>
            <a:r>
              <a:rPr lang="en-GB" dirty="0"/>
              <a:t>) &gt;12.5cm</a:t>
            </a:r>
          </a:p>
          <a:p>
            <a:pPr>
              <a:defRPr/>
            </a:pPr>
            <a:r>
              <a:rPr lang="en-GB" dirty="0"/>
              <a:t>Ratio of height to </a:t>
            </a:r>
            <a:r>
              <a:rPr lang="en-GB" dirty="0" err="1"/>
              <a:t>Thyromental</a:t>
            </a:r>
            <a:r>
              <a:rPr lang="en-GB" dirty="0"/>
              <a:t> distance &gt;23.5cm</a:t>
            </a:r>
          </a:p>
          <a:p>
            <a:pPr>
              <a:defRPr/>
            </a:pPr>
            <a:r>
              <a:rPr lang="en-GB" dirty="0" err="1"/>
              <a:t>Delikan</a:t>
            </a:r>
            <a:r>
              <a:rPr lang="en-GB" dirty="0" err="1">
                <a:latin typeface="Arial"/>
              </a:rPr>
              <a:t>’</a:t>
            </a:r>
            <a:r>
              <a:rPr lang="en-GB" dirty="0" err="1"/>
              <a:t>s</a:t>
            </a:r>
            <a:r>
              <a:rPr lang="en-GB" dirty="0"/>
              <a:t> test (neck movement)</a:t>
            </a:r>
          </a:p>
          <a:p>
            <a:pPr>
              <a:defRPr/>
            </a:pPr>
            <a:endParaRPr lang="en-GB" dirty="0"/>
          </a:p>
          <a:p>
            <a:pPr>
              <a:defRPr/>
            </a:pPr>
            <a:r>
              <a:rPr lang="en-GB" dirty="0"/>
              <a:t>Wilson</a:t>
            </a:r>
            <a:r>
              <a:rPr lang="en-GB" dirty="0">
                <a:latin typeface="Arial"/>
              </a:rPr>
              <a:t>’</a:t>
            </a:r>
            <a:r>
              <a:rPr lang="en-GB" dirty="0"/>
              <a:t>s score (scoring system of 5 variables)</a:t>
            </a:r>
          </a:p>
          <a:p>
            <a:endParaRPr lang="en-US" dirty="0"/>
          </a:p>
        </p:txBody>
      </p:sp>
      <p:grpSp>
        <p:nvGrpSpPr>
          <p:cNvPr id="14" name="Group 13"/>
          <p:cNvGrpSpPr/>
          <p:nvPr/>
        </p:nvGrpSpPr>
        <p:grpSpPr>
          <a:xfrm>
            <a:off x="8573600" y="1639411"/>
            <a:ext cx="474469" cy="1658359"/>
            <a:chOff x="9082677" y="1513184"/>
            <a:chExt cx="474469" cy="1658359"/>
          </a:xfrm>
        </p:grpSpPr>
        <p:sp>
          <p:nvSpPr>
            <p:cNvPr id="15" name="TextBox 14">
              <a:hlinkClick r:id="rId2" action="ppaction://hlinksldjump"/>
            </p:cNvPr>
            <p:cNvSpPr txBox="1"/>
            <p:nvPr/>
          </p:nvSpPr>
          <p:spPr>
            <a:xfrm>
              <a:off x="9089079" y="1513184"/>
              <a:ext cx="461665" cy="1658359"/>
            </a:xfrm>
            <a:prstGeom prst="rect">
              <a:avLst/>
            </a:prstGeom>
            <a:noFill/>
          </p:spPr>
          <p:txBody>
            <a:bodyPr vert="vert" wrap="square" rtlCol="0">
              <a:spAutoFit/>
            </a:bodyPr>
            <a:lstStyle/>
            <a:p>
              <a:pPr algn="ctr"/>
              <a:r>
                <a:rPr lang="en-US" b="1" dirty="0">
                  <a:solidFill>
                    <a:srgbClr val="8EB4E3"/>
                  </a:solidFill>
                </a:rPr>
                <a:t>Difficult airway</a:t>
              </a:r>
            </a:p>
          </p:txBody>
        </p:sp>
        <p:sp>
          <p:nvSpPr>
            <p:cNvPr id="16" name="Action Button: Custom 15">
              <a:hlinkClick r:id="rId3" action="ppaction://hlinksldjump" highlightClick="1"/>
            </p:cNvPr>
            <p:cNvSpPr/>
            <p:nvPr/>
          </p:nvSpPr>
          <p:spPr>
            <a:xfrm>
              <a:off x="9082677" y="1602166"/>
              <a:ext cx="474469" cy="1480395"/>
            </a:xfrm>
            <a:prstGeom prst="actionButtonBlank">
              <a:avLst/>
            </a:prstGeom>
            <a:solidFill>
              <a:schemeClr val="accent1">
                <a:alpha val="3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7" name="Group 16"/>
          <p:cNvGrpSpPr/>
          <p:nvPr/>
        </p:nvGrpSpPr>
        <p:grpSpPr>
          <a:xfrm>
            <a:off x="8573600" y="117508"/>
            <a:ext cx="474469" cy="1465459"/>
            <a:chOff x="9861818" y="361718"/>
            <a:chExt cx="474469" cy="1465459"/>
          </a:xfrm>
        </p:grpSpPr>
        <p:sp>
          <p:nvSpPr>
            <p:cNvPr id="18" name="TextBox 17"/>
            <p:cNvSpPr txBox="1"/>
            <p:nvPr/>
          </p:nvSpPr>
          <p:spPr>
            <a:xfrm>
              <a:off x="9868220" y="361718"/>
              <a:ext cx="461665" cy="1465459"/>
            </a:xfrm>
            <a:prstGeom prst="rect">
              <a:avLst/>
            </a:prstGeom>
            <a:noFill/>
          </p:spPr>
          <p:txBody>
            <a:bodyPr vert="vert" wrap="square" rtlCol="0">
              <a:spAutoFit/>
            </a:bodyPr>
            <a:lstStyle/>
            <a:p>
              <a:pPr algn="ctr"/>
              <a:r>
                <a:rPr lang="en-US" b="1" dirty="0">
                  <a:solidFill>
                    <a:schemeClr val="tx2">
                      <a:lumMod val="40000"/>
                      <a:lumOff val="60000"/>
                    </a:schemeClr>
                  </a:solidFill>
                </a:rPr>
                <a:t>RSI</a:t>
              </a:r>
            </a:p>
          </p:txBody>
        </p:sp>
        <p:sp>
          <p:nvSpPr>
            <p:cNvPr id="19" name="Action Button: Custom 18">
              <a:hlinkClick r:id="rId4" action="ppaction://hlinksldjump" highlightClick="1"/>
            </p:cNvPr>
            <p:cNvSpPr/>
            <p:nvPr/>
          </p:nvSpPr>
          <p:spPr>
            <a:xfrm>
              <a:off x="9861818" y="361718"/>
              <a:ext cx="474469" cy="1465459"/>
            </a:xfrm>
            <a:prstGeom prst="actionButtonBlank">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0" name="Action Button: Home 19">
            <a:hlinkClick r:id="rId5" action="ppaction://hlinksldjump" highlightClick="1"/>
          </p:cNvPr>
          <p:cNvSpPr/>
          <p:nvPr/>
        </p:nvSpPr>
        <p:spPr>
          <a:xfrm>
            <a:off x="8573600" y="6577958"/>
            <a:ext cx="474469" cy="223308"/>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20"/>
          <p:cNvGrpSpPr/>
          <p:nvPr/>
        </p:nvGrpSpPr>
        <p:grpSpPr>
          <a:xfrm>
            <a:off x="8573600" y="4906070"/>
            <a:ext cx="474469" cy="1465459"/>
            <a:chOff x="6990141" y="3634136"/>
            <a:chExt cx="474469" cy="1465459"/>
          </a:xfrm>
        </p:grpSpPr>
        <p:sp>
          <p:nvSpPr>
            <p:cNvPr id="22" name="TextBox 21"/>
            <p:cNvSpPr txBox="1"/>
            <p:nvPr/>
          </p:nvSpPr>
          <p:spPr>
            <a:xfrm>
              <a:off x="6996543" y="3634136"/>
              <a:ext cx="461665" cy="1465459"/>
            </a:xfrm>
            <a:prstGeom prst="rect">
              <a:avLst/>
            </a:prstGeom>
            <a:noFill/>
          </p:spPr>
          <p:txBody>
            <a:bodyPr vert="vert" wrap="square" rtlCol="0">
              <a:spAutoFit/>
            </a:bodyPr>
            <a:lstStyle/>
            <a:p>
              <a:pPr algn="ctr"/>
              <a:r>
                <a:rPr lang="en-US" b="1" dirty="0">
                  <a:solidFill>
                    <a:srgbClr val="FF0000"/>
                  </a:solidFill>
                </a:rPr>
                <a:t>Anticipation</a:t>
              </a:r>
            </a:p>
          </p:txBody>
        </p:sp>
        <p:sp>
          <p:nvSpPr>
            <p:cNvPr id="23" name="Action Button: Custom 22">
              <a:hlinkClick r:id="rId6" action="ppaction://hlinksldjump" highlightClick="1"/>
            </p:cNvPr>
            <p:cNvSpPr/>
            <p:nvPr/>
          </p:nvSpPr>
          <p:spPr>
            <a:xfrm>
              <a:off x="6990141" y="3634136"/>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4" name="Group 23"/>
          <p:cNvGrpSpPr/>
          <p:nvPr/>
        </p:nvGrpSpPr>
        <p:grpSpPr>
          <a:xfrm>
            <a:off x="8573600" y="3296101"/>
            <a:ext cx="474469" cy="1495413"/>
            <a:chOff x="9495788" y="3268203"/>
            <a:chExt cx="474469" cy="1495413"/>
          </a:xfrm>
        </p:grpSpPr>
        <p:sp>
          <p:nvSpPr>
            <p:cNvPr id="25" name="TextBox 24"/>
            <p:cNvSpPr txBox="1"/>
            <p:nvPr/>
          </p:nvSpPr>
          <p:spPr>
            <a:xfrm>
              <a:off x="9502190" y="3268203"/>
              <a:ext cx="461665" cy="1495413"/>
            </a:xfrm>
            <a:prstGeom prst="rect">
              <a:avLst/>
            </a:prstGeom>
            <a:noFill/>
          </p:spPr>
          <p:txBody>
            <a:bodyPr vert="vert" wrap="square" rtlCol="0">
              <a:spAutoFit/>
            </a:bodyPr>
            <a:lstStyle/>
            <a:p>
              <a:pPr algn="ctr"/>
              <a:r>
                <a:rPr lang="en-US" b="1" dirty="0">
                  <a:solidFill>
                    <a:srgbClr val="8EB4E3"/>
                  </a:solidFill>
                </a:rPr>
                <a:t>CICV</a:t>
              </a:r>
            </a:p>
          </p:txBody>
        </p:sp>
        <p:sp>
          <p:nvSpPr>
            <p:cNvPr id="26" name="Action Button: Custom 25">
              <a:hlinkClick r:id="rId7" action="ppaction://hlinksldjump" highlightClick="1"/>
            </p:cNvPr>
            <p:cNvSpPr/>
            <p:nvPr/>
          </p:nvSpPr>
          <p:spPr>
            <a:xfrm>
              <a:off x="9495788" y="3283180"/>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7" name="Action Button: Back or Previous 26">
            <a:hlinkClick r:id="" action="ppaction://hlinkshowjump?jump=lastslideviewed" highlightClick="1"/>
          </p:cNvPr>
          <p:cNvSpPr/>
          <p:nvPr/>
        </p:nvSpPr>
        <p:spPr>
          <a:xfrm>
            <a:off x="7382184" y="5838250"/>
            <a:ext cx="865209" cy="860971"/>
          </a:xfrm>
          <a:prstGeom prst="actionButtonBackPrevio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7602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Contents</a:t>
            </a:r>
          </a:p>
        </p:txBody>
      </p:sp>
      <p:sp>
        <p:nvSpPr>
          <p:cNvPr id="3" name="Content Placeholder 2"/>
          <p:cNvSpPr>
            <a:spLocks noGrp="1"/>
          </p:cNvSpPr>
          <p:nvPr>
            <p:ph idx="1"/>
          </p:nvPr>
        </p:nvSpPr>
        <p:spPr/>
        <p:txBody>
          <a:bodyPr/>
          <a:lstStyle/>
          <a:p>
            <a:pPr>
              <a:defRPr/>
            </a:pPr>
            <a:r>
              <a:rPr lang="en-GB" sz="2400" dirty="0"/>
              <a:t>What is RSI?</a:t>
            </a:r>
          </a:p>
          <a:p>
            <a:pPr>
              <a:defRPr/>
            </a:pPr>
            <a:r>
              <a:rPr lang="en-GB" sz="2400" dirty="0"/>
              <a:t>Why do we do it?</a:t>
            </a:r>
          </a:p>
          <a:p>
            <a:pPr>
              <a:defRPr/>
            </a:pPr>
            <a:r>
              <a:rPr lang="en-GB" sz="2400" dirty="0"/>
              <a:t>What do we do?</a:t>
            </a:r>
          </a:p>
          <a:p>
            <a:pPr>
              <a:defRPr/>
            </a:pPr>
            <a:r>
              <a:rPr lang="en-GB" sz="2400" dirty="0"/>
              <a:t>Risks</a:t>
            </a:r>
          </a:p>
          <a:p>
            <a:pPr marL="114300" indent="0">
              <a:buNone/>
              <a:defRPr/>
            </a:pPr>
            <a:endParaRPr lang="en-GB" sz="2400" dirty="0"/>
          </a:p>
          <a:p>
            <a:endParaRPr lang="en-US" dirty="0"/>
          </a:p>
        </p:txBody>
      </p:sp>
      <p:pic>
        <p:nvPicPr>
          <p:cNvPr id="13" name="Picture 19" descr="RSI"/>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a:xfrm>
            <a:off x="1803086" y="3879850"/>
            <a:ext cx="4895850" cy="252095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808080">
                      <a:alpha val="74998"/>
                    </a:srgbClr>
                  </a:outerShdw>
                </a:effectLst>
              </a14:hiddenEffects>
            </a:ext>
          </a:extLst>
        </p:spPr>
      </p:pic>
      <p:grpSp>
        <p:nvGrpSpPr>
          <p:cNvPr id="28" name="Group 27"/>
          <p:cNvGrpSpPr/>
          <p:nvPr/>
        </p:nvGrpSpPr>
        <p:grpSpPr>
          <a:xfrm>
            <a:off x="8573600" y="1639411"/>
            <a:ext cx="474469" cy="1658359"/>
            <a:chOff x="9082677" y="1513184"/>
            <a:chExt cx="474469" cy="1658359"/>
          </a:xfrm>
        </p:grpSpPr>
        <p:sp>
          <p:nvSpPr>
            <p:cNvPr id="29" name="TextBox 28">
              <a:hlinkClick r:id="rId3" action="ppaction://hlinksldjump"/>
            </p:cNvPr>
            <p:cNvSpPr txBox="1"/>
            <p:nvPr/>
          </p:nvSpPr>
          <p:spPr>
            <a:xfrm>
              <a:off x="9089079" y="1513184"/>
              <a:ext cx="461665" cy="1658359"/>
            </a:xfrm>
            <a:prstGeom prst="rect">
              <a:avLst/>
            </a:prstGeom>
            <a:noFill/>
          </p:spPr>
          <p:txBody>
            <a:bodyPr vert="vert" wrap="square" rtlCol="0">
              <a:spAutoFit/>
            </a:bodyPr>
            <a:lstStyle/>
            <a:p>
              <a:pPr algn="ctr"/>
              <a:r>
                <a:rPr lang="en-US" b="1" dirty="0">
                  <a:solidFill>
                    <a:srgbClr val="8EB4E3"/>
                  </a:solidFill>
                </a:rPr>
                <a:t>Difficult airway</a:t>
              </a:r>
            </a:p>
          </p:txBody>
        </p:sp>
        <p:sp>
          <p:nvSpPr>
            <p:cNvPr id="30" name="Action Button: Custom 29">
              <a:hlinkClick r:id="rId4" action="ppaction://hlinksldjump" highlightClick="1"/>
            </p:cNvPr>
            <p:cNvSpPr/>
            <p:nvPr/>
          </p:nvSpPr>
          <p:spPr>
            <a:xfrm>
              <a:off x="9082677" y="1602166"/>
              <a:ext cx="474469" cy="1480395"/>
            </a:xfrm>
            <a:prstGeom prst="actionButtonBlank">
              <a:avLst/>
            </a:prstGeom>
            <a:solidFill>
              <a:schemeClr val="accent1">
                <a:alpha val="3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1" name="Group 30"/>
          <p:cNvGrpSpPr/>
          <p:nvPr/>
        </p:nvGrpSpPr>
        <p:grpSpPr>
          <a:xfrm>
            <a:off x="8573600" y="117508"/>
            <a:ext cx="474469" cy="1465459"/>
            <a:chOff x="9861818" y="361718"/>
            <a:chExt cx="474469" cy="1465459"/>
          </a:xfrm>
        </p:grpSpPr>
        <p:sp>
          <p:nvSpPr>
            <p:cNvPr id="32" name="TextBox 31"/>
            <p:cNvSpPr txBox="1"/>
            <p:nvPr/>
          </p:nvSpPr>
          <p:spPr>
            <a:xfrm>
              <a:off x="9868220" y="361718"/>
              <a:ext cx="461665" cy="1465459"/>
            </a:xfrm>
            <a:prstGeom prst="rect">
              <a:avLst/>
            </a:prstGeom>
            <a:noFill/>
          </p:spPr>
          <p:txBody>
            <a:bodyPr vert="vert" wrap="square" rtlCol="0">
              <a:spAutoFit/>
            </a:bodyPr>
            <a:lstStyle/>
            <a:p>
              <a:pPr algn="ctr"/>
              <a:r>
                <a:rPr lang="en-US" b="1" dirty="0">
                  <a:solidFill>
                    <a:srgbClr val="FF0000"/>
                  </a:solidFill>
                </a:rPr>
                <a:t>RSI</a:t>
              </a:r>
            </a:p>
          </p:txBody>
        </p:sp>
        <p:sp>
          <p:nvSpPr>
            <p:cNvPr id="33" name="Action Button: Custom 32">
              <a:hlinkClick r:id="rId5" action="ppaction://hlinksldjump" highlightClick="1"/>
            </p:cNvPr>
            <p:cNvSpPr/>
            <p:nvPr/>
          </p:nvSpPr>
          <p:spPr>
            <a:xfrm>
              <a:off x="9861818" y="361718"/>
              <a:ext cx="474469" cy="1465459"/>
            </a:xfrm>
            <a:prstGeom prst="actionButtonBlank">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4" name="Action Button: Home 33">
            <a:hlinkClick r:id="rId6" action="ppaction://hlinksldjump" highlightClick="1"/>
          </p:cNvPr>
          <p:cNvSpPr/>
          <p:nvPr/>
        </p:nvSpPr>
        <p:spPr>
          <a:xfrm>
            <a:off x="8573600" y="6577958"/>
            <a:ext cx="474469" cy="223308"/>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5" name="Group 34"/>
          <p:cNvGrpSpPr/>
          <p:nvPr/>
        </p:nvGrpSpPr>
        <p:grpSpPr>
          <a:xfrm>
            <a:off x="8573600" y="4906070"/>
            <a:ext cx="474469" cy="1465459"/>
            <a:chOff x="6990141" y="3634136"/>
            <a:chExt cx="474469" cy="1465459"/>
          </a:xfrm>
        </p:grpSpPr>
        <p:sp>
          <p:nvSpPr>
            <p:cNvPr id="36" name="TextBox 35"/>
            <p:cNvSpPr txBox="1"/>
            <p:nvPr/>
          </p:nvSpPr>
          <p:spPr>
            <a:xfrm>
              <a:off x="6996543" y="3634136"/>
              <a:ext cx="461665" cy="1465459"/>
            </a:xfrm>
            <a:prstGeom prst="rect">
              <a:avLst/>
            </a:prstGeom>
            <a:noFill/>
          </p:spPr>
          <p:txBody>
            <a:bodyPr vert="vert" wrap="square" rtlCol="0">
              <a:spAutoFit/>
            </a:bodyPr>
            <a:lstStyle/>
            <a:p>
              <a:pPr algn="ctr"/>
              <a:r>
                <a:rPr lang="en-US" b="1" dirty="0">
                  <a:solidFill>
                    <a:srgbClr val="8EB4E3"/>
                  </a:solidFill>
                </a:rPr>
                <a:t>Anticipation</a:t>
              </a:r>
            </a:p>
          </p:txBody>
        </p:sp>
        <p:sp>
          <p:nvSpPr>
            <p:cNvPr id="37" name="Action Button: Custom 36">
              <a:hlinkClick r:id="rId7" action="ppaction://hlinksldjump" highlightClick="1"/>
            </p:cNvPr>
            <p:cNvSpPr/>
            <p:nvPr/>
          </p:nvSpPr>
          <p:spPr>
            <a:xfrm>
              <a:off x="6990141" y="3634136"/>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8573600" y="3296101"/>
            <a:ext cx="474469" cy="1495413"/>
            <a:chOff x="9495788" y="3268203"/>
            <a:chExt cx="474469" cy="1495413"/>
          </a:xfrm>
        </p:grpSpPr>
        <p:sp>
          <p:nvSpPr>
            <p:cNvPr id="39" name="TextBox 38"/>
            <p:cNvSpPr txBox="1"/>
            <p:nvPr/>
          </p:nvSpPr>
          <p:spPr>
            <a:xfrm>
              <a:off x="9502190" y="3268203"/>
              <a:ext cx="461665" cy="1495413"/>
            </a:xfrm>
            <a:prstGeom prst="rect">
              <a:avLst/>
            </a:prstGeom>
            <a:noFill/>
          </p:spPr>
          <p:txBody>
            <a:bodyPr vert="vert" wrap="square" rtlCol="0">
              <a:spAutoFit/>
            </a:bodyPr>
            <a:lstStyle/>
            <a:p>
              <a:pPr algn="ctr"/>
              <a:r>
                <a:rPr lang="en-US" b="1" dirty="0">
                  <a:solidFill>
                    <a:srgbClr val="8EB4E3"/>
                  </a:solidFill>
                </a:rPr>
                <a:t>CICV</a:t>
              </a:r>
            </a:p>
          </p:txBody>
        </p:sp>
        <p:sp>
          <p:nvSpPr>
            <p:cNvPr id="40" name="Action Button: Custom 39">
              <a:hlinkClick r:id="rId8" action="ppaction://hlinksldjump" highlightClick="1"/>
            </p:cNvPr>
            <p:cNvSpPr/>
            <p:nvPr/>
          </p:nvSpPr>
          <p:spPr>
            <a:xfrm>
              <a:off x="9495788" y="3283180"/>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1" name="Action Button: Forward or Next 40">
            <a:hlinkClick r:id="" action="ppaction://hlinkshowjump?jump=nextslide" highlightClick="1"/>
          </p:cNvPr>
          <p:cNvSpPr/>
          <p:nvPr/>
        </p:nvSpPr>
        <p:spPr>
          <a:xfrm>
            <a:off x="7382184" y="5838250"/>
            <a:ext cx="847416" cy="83740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76605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RSI?</a:t>
            </a:r>
          </a:p>
        </p:txBody>
      </p:sp>
      <p:sp>
        <p:nvSpPr>
          <p:cNvPr id="3" name="Content Placeholder 2"/>
          <p:cNvSpPr>
            <a:spLocks noGrp="1"/>
          </p:cNvSpPr>
          <p:nvPr>
            <p:ph idx="1"/>
          </p:nvPr>
        </p:nvSpPr>
        <p:spPr/>
        <p:txBody>
          <a:bodyPr/>
          <a:lstStyle/>
          <a:p>
            <a:pPr marL="114300" indent="0">
              <a:buNone/>
              <a:defRPr/>
            </a:pPr>
            <a:r>
              <a:rPr lang="en-GB" dirty="0"/>
              <a:t>Rapid sequence induction is an established method of inducing anaesthesia.</a:t>
            </a:r>
          </a:p>
          <a:p>
            <a:pPr marL="114300" indent="0">
              <a:buNone/>
              <a:defRPr/>
            </a:pPr>
            <a:endParaRPr lang="en-GB" dirty="0"/>
          </a:p>
          <a:p>
            <a:pPr marL="114300" indent="0">
              <a:buNone/>
              <a:defRPr/>
            </a:pPr>
            <a:r>
              <a:rPr lang="en-GB" dirty="0"/>
              <a:t>The aim is to</a:t>
            </a:r>
          </a:p>
          <a:p>
            <a:pPr>
              <a:defRPr/>
            </a:pPr>
            <a:r>
              <a:rPr lang="en-GB" dirty="0"/>
              <a:t>Intubate trachea as quickly and safely as possible</a:t>
            </a:r>
          </a:p>
          <a:p>
            <a:pPr>
              <a:defRPr/>
            </a:pPr>
            <a:r>
              <a:rPr lang="en-GB" dirty="0"/>
              <a:t>Reduce the risk of aspiration</a:t>
            </a:r>
            <a:endParaRPr lang="en-US" dirty="0"/>
          </a:p>
          <a:p>
            <a:pPr marL="114300" indent="0">
              <a:buNone/>
              <a:defRPr/>
            </a:pPr>
            <a:endParaRPr lang="en-GB" dirty="0"/>
          </a:p>
          <a:p>
            <a:pPr marL="114300" indent="0">
              <a:buNone/>
              <a:defRPr/>
            </a:pPr>
            <a:r>
              <a:rPr lang="en-GB" dirty="0"/>
              <a:t>It involves</a:t>
            </a:r>
          </a:p>
          <a:p>
            <a:pPr>
              <a:defRPr/>
            </a:pPr>
            <a:r>
              <a:rPr lang="en-GB" dirty="0"/>
              <a:t>Loss of consciousness during cricoid pressure</a:t>
            </a:r>
          </a:p>
          <a:p>
            <a:pPr>
              <a:defRPr/>
            </a:pPr>
            <a:r>
              <a:rPr lang="en-GB" dirty="0"/>
              <a:t>Intubation without mask ventilation</a:t>
            </a:r>
          </a:p>
          <a:p>
            <a:pPr>
              <a:defRPr/>
            </a:pPr>
            <a:endParaRPr lang="en-GB" dirty="0"/>
          </a:p>
        </p:txBody>
      </p:sp>
      <p:grpSp>
        <p:nvGrpSpPr>
          <p:cNvPr id="27" name="Group 26"/>
          <p:cNvGrpSpPr/>
          <p:nvPr/>
        </p:nvGrpSpPr>
        <p:grpSpPr>
          <a:xfrm>
            <a:off x="8573600" y="1639411"/>
            <a:ext cx="474469" cy="1658359"/>
            <a:chOff x="9082677" y="1513184"/>
            <a:chExt cx="474469" cy="1658359"/>
          </a:xfrm>
        </p:grpSpPr>
        <p:sp>
          <p:nvSpPr>
            <p:cNvPr id="28" name="TextBox 27">
              <a:hlinkClick r:id="rId2" action="ppaction://hlinksldjump"/>
            </p:cNvPr>
            <p:cNvSpPr txBox="1"/>
            <p:nvPr/>
          </p:nvSpPr>
          <p:spPr>
            <a:xfrm>
              <a:off x="9089079" y="1513184"/>
              <a:ext cx="461665" cy="1658359"/>
            </a:xfrm>
            <a:prstGeom prst="rect">
              <a:avLst/>
            </a:prstGeom>
            <a:noFill/>
          </p:spPr>
          <p:txBody>
            <a:bodyPr vert="vert" wrap="square" rtlCol="0">
              <a:spAutoFit/>
            </a:bodyPr>
            <a:lstStyle/>
            <a:p>
              <a:pPr algn="ctr"/>
              <a:r>
                <a:rPr lang="en-US" b="1" dirty="0">
                  <a:solidFill>
                    <a:srgbClr val="8EB4E3"/>
                  </a:solidFill>
                </a:rPr>
                <a:t>Difficult airway</a:t>
              </a:r>
            </a:p>
          </p:txBody>
        </p:sp>
        <p:sp>
          <p:nvSpPr>
            <p:cNvPr id="29" name="Action Button: Custom 28">
              <a:hlinkClick r:id="rId3" action="ppaction://hlinksldjump" highlightClick="1"/>
            </p:cNvPr>
            <p:cNvSpPr/>
            <p:nvPr/>
          </p:nvSpPr>
          <p:spPr>
            <a:xfrm>
              <a:off x="9082677" y="1602166"/>
              <a:ext cx="474469" cy="1480395"/>
            </a:xfrm>
            <a:prstGeom prst="actionButtonBlank">
              <a:avLst/>
            </a:prstGeom>
            <a:solidFill>
              <a:schemeClr val="accent1">
                <a:alpha val="3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30" name="Group 29"/>
          <p:cNvGrpSpPr/>
          <p:nvPr/>
        </p:nvGrpSpPr>
        <p:grpSpPr>
          <a:xfrm>
            <a:off x="8573600" y="117508"/>
            <a:ext cx="474469" cy="1465459"/>
            <a:chOff x="9861818" y="361718"/>
            <a:chExt cx="474469" cy="1465459"/>
          </a:xfrm>
        </p:grpSpPr>
        <p:sp>
          <p:nvSpPr>
            <p:cNvPr id="31" name="TextBox 30"/>
            <p:cNvSpPr txBox="1"/>
            <p:nvPr/>
          </p:nvSpPr>
          <p:spPr>
            <a:xfrm>
              <a:off x="9868220" y="361718"/>
              <a:ext cx="461665" cy="1465459"/>
            </a:xfrm>
            <a:prstGeom prst="rect">
              <a:avLst/>
            </a:prstGeom>
            <a:noFill/>
          </p:spPr>
          <p:txBody>
            <a:bodyPr vert="vert" wrap="square" rtlCol="0">
              <a:spAutoFit/>
            </a:bodyPr>
            <a:lstStyle/>
            <a:p>
              <a:pPr algn="ctr"/>
              <a:r>
                <a:rPr lang="en-US" b="1" dirty="0">
                  <a:solidFill>
                    <a:srgbClr val="FF0000"/>
                  </a:solidFill>
                </a:rPr>
                <a:t>RSI</a:t>
              </a:r>
            </a:p>
          </p:txBody>
        </p:sp>
        <p:sp>
          <p:nvSpPr>
            <p:cNvPr id="32" name="Action Button: Custom 31">
              <a:hlinkClick r:id="rId4" action="ppaction://hlinksldjump" highlightClick="1"/>
            </p:cNvPr>
            <p:cNvSpPr/>
            <p:nvPr/>
          </p:nvSpPr>
          <p:spPr>
            <a:xfrm>
              <a:off x="9861818" y="361718"/>
              <a:ext cx="474469" cy="1465459"/>
            </a:xfrm>
            <a:prstGeom prst="actionButtonBlank">
              <a:avLst/>
            </a:prstGeom>
            <a:solidFill>
              <a:schemeClr val="accent1">
                <a:alpha val="28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3" name="Action Button: Home 32">
            <a:hlinkClick r:id="rId5" action="ppaction://hlinksldjump" highlightClick="1"/>
          </p:cNvPr>
          <p:cNvSpPr/>
          <p:nvPr/>
        </p:nvSpPr>
        <p:spPr>
          <a:xfrm>
            <a:off x="8573600" y="6577958"/>
            <a:ext cx="474469" cy="223308"/>
          </a:xfrm>
          <a:prstGeom prst="actionButtonHo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4" name="Group 33"/>
          <p:cNvGrpSpPr/>
          <p:nvPr/>
        </p:nvGrpSpPr>
        <p:grpSpPr>
          <a:xfrm>
            <a:off x="8573600" y="4906070"/>
            <a:ext cx="474469" cy="1465459"/>
            <a:chOff x="6990141" y="3634136"/>
            <a:chExt cx="474469" cy="1465459"/>
          </a:xfrm>
        </p:grpSpPr>
        <p:sp>
          <p:nvSpPr>
            <p:cNvPr id="35" name="TextBox 34"/>
            <p:cNvSpPr txBox="1"/>
            <p:nvPr/>
          </p:nvSpPr>
          <p:spPr>
            <a:xfrm>
              <a:off x="6996543" y="3634136"/>
              <a:ext cx="461665" cy="1465459"/>
            </a:xfrm>
            <a:prstGeom prst="rect">
              <a:avLst/>
            </a:prstGeom>
            <a:noFill/>
          </p:spPr>
          <p:txBody>
            <a:bodyPr vert="vert" wrap="square" rtlCol="0">
              <a:spAutoFit/>
            </a:bodyPr>
            <a:lstStyle/>
            <a:p>
              <a:pPr algn="ctr"/>
              <a:r>
                <a:rPr lang="en-US" b="1" dirty="0">
                  <a:solidFill>
                    <a:srgbClr val="8EB4E3"/>
                  </a:solidFill>
                </a:rPr>
                <a:t>Anticipation</a:t>
              </a:r>
            </a:p>
          </p:txBody>
        </p:sp>
        <p:sp>
          <p:nvSpPr>
            <p:cNvPr id="36" name="Action Button: Custom 35">
              <a:hlinkClick r:id="rId6" action="ppaction://hlinksldjump" highlightClick="1"/>
            </p:cNvPr>
            <p:cNvSpPr/>
            <p:nvPr/>
          </p:nvSpPr>
          <p:spPr>
            <a:xfrm>
              <a:off x="6990141" y="3634136"/>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8573600" y="3296101"/>
            <a:ext cx="474469" cy="1495413"/>
            <a:chOff x="9495788" y="3268203"/>
            <a:chExt cx="474469" cy="1495413"/>
          </a:xfrm>
        </p:grpSpPr>
        <p:sp>
          <p:nvSpPr>
            <p:cNvPr id="38" name="TextBox 37"/>
            <p:cNvSpPr txBox="1"/>
            <p:nvPr/>
          </p:nvSpPr>
          <p:spPr>
            <a:xfrm>
              <a:off x="9502190" y="3268203"/>
              <a:ext cx="461665" cy="1495413"/>
            </a:xfrm>
            <a:prstGeom prst="rect">
              <a:avLst/>
            </a:prstGeom>
            <a:noFill/>
          </p:spPr>
          <p:txBody>
            <a:bodyPr vert="vert" wrap="square" rtlCol="0">
              <a:spAutoFit/>
            </a:bodyPr>
            <a:lstStyle/>
            <a:p>
              <a:pPr algn="ctr"/>
              <a:r>
                <a:rPr lang="en-US" b="1" dirty="0">
                  <a:solidFill>
                    <a:srgbClr val="8EB4E3"/>
                  </a:solidFill>
                </a:rPr>
                <a:t>CICV</a:t>
              </a:r>
            </a:p>
          </p:txBody>
        </p:sp>
        <p:sp>
          <p:nvSpPr>
            <p:cNvPr id="39" name="Action Button: Custom 38">
              <a:hlinkClick r:id="rId7" action="ppaction://hlinksldjump" highlightClick="1"/>
            </p:cNvPr>
            <p:cNvSpPr/>
            <p:nvPr/>
          </p:nvSpPr>
          <p:spPr>
            <a:xfrm>
              <a:off x="9495788" y="3283180"/>
              <a:ext cx="474469" cy="1465459"/>
            </a:xfrm>
            <a:prstGeom prst="actionButtonBlank">
              <a:avLst/>
            </a:prstGeom>
            <a:solidFill>
              <a:schemeClr val="accent1">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0" name="Action Button: Forward or Next 39">
            <a:hlinkClick r:id="" action="ppaction://hlinkshowjump?jump=nextslide" highlightClick="1"/>
          </p:cNvPr>
          <p:cNvSpPr/>
          <p:nvPr/>
        </p:nvSpPr>
        <p:spPr>
          <a:xfrm>
            <a:off x="7382184" y="5838250"/>
            <a:ext cx="847416" cy="837405"/>
          </a:xfrm>
          <a:prstGeom prst="actionButtonForwardNex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9598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Adjacency.thmx</Template>
  <TotalTime>6811</TotalTime>
  <Words>3651</Words>
  <Application>Microsoft Office PowerPoint</Application>
  <PresentationFormat>On-screen Show (4:3)</PresentationFormat>
  <Paragraphs>721</Paragraphs>
  <Slides>71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71</vt:i4>
      </vt:variant>
    </vt:vector>
  </HeadingPairs>
  <TitlesOfParts>
    <vt:vector size="75" baseType="lpstr">
      <vt:lpstr>Arial</vt:lpstr>
      <vt:lpstr>Calibri</vt:lpstr>
      <vt:lpstr>Cambria</vt:lpstr>
      <vt:lpstr>Adjacency</vt:lpstr>
      <vt:lpstr>SAMI</vt:lpstr>
      <vt:lpstr>Introduction</vt:lpstr>
      <vt:lpstr>Introduction</vt:lpstr>
      <vt:lpstr>Navigation</vt:lpstr>
      <vt:lpstr>Contents</vt:lpstr>
      <vt:lpstr>Rapid Sequence Induction</vt:lpstr>
      <vt:lpstr>Summary</vt:lpstr>
      <vt:lpstr>Contents</vt:lpstr>
      <vt:lpstr>What is RSI?</vt:lpstr>
      <vt:lpstr>Why do we do it?</vt:lpstr>
      <vt:lpstr>What do we do?</vt:lpstr>
      <vt:lpstr>What do we do?</vt:lpstr>
      <vt:lpstr>What do we do?</vt:lpstr>
      <vt:lpstr>What do we do?</vt:lpstr>
      <vt:lpstr>What do we do?</vt:lpstr>
      <vt:lpstr>What do we do?</vt:lpstr>
      <vt:lpstr>What do we do?</vt:lpstr>
      <vt:lpstr>What do we do?</vt:lpstr>
      <vt:lpstr>What do we do?</vt:lpstr>
      <vt:lpstr>What do we do?</vt:lpstr>
      <vt:lpstr>Risks</vt:lpstr>
      <vt:lpstr>Note</vt:lpstr>
      <vt:lpstr>Conclusion</vt:lpstr>
      <vt:lpstr>Preoxygenation</vt:lpstr>
      <vt:lpstr>Cricoid Pressure</vt:lpstr>
      <vt:lpstr>Induction Agents</vt:lpstr>
      <vt:lpstr>Thiopentone</vt:lpstr>
      <vt:lpstr>Propofol</vt:lpstr>
      <vt:lpstr>Muscle Relaxants</vt:lpstr>
      <vt:lpstr>Suxamethonium</vt:lpstr>
      <vt:lpstr>Rocuronium</vt:lpstr>
      <vt:lpstr>Confirming tube placement</vt:lpstr>
      <vt:lpstr>Difficult airway</vt:lpstr>
      <vt:lpstr>Summary</vt:lpstr>
      <vt:lpstr>Contents</vt:lpstr>
      <vt:lpstr>Definition</vt:lpstr>
      <vt:lpstr>Airway management in ICU patients</vt:lpstr>
      <vt:lpstr>Preparing for a difficult intubation</vt:lpstr>
      <vt:lpstr>Preparing for a difficult intubation</vt:lpstr>
      <vt:lpstr>Preparing for a difficult intubation</vt:lpstr>
      <vt:lpstr>PowerPoint Presentation</vt:lpstr>
      <vt:lpstr>PowerPoint Presentation</vt:lpstr>
      <vt:lpstr>PowerPoint Presentation</vt:lpstr>
      <vt:lpstr>PowerPoint Presentation</vt:lpstr>
      <vt:lpstr>Preparing for a Difficult Intubation</vt:lpstr>
      <vt:lpstr>Preparing for a Difficult Intubation</vt:lpstr>
      <vt:lpstr>Conclusion</vt:lpstr>
      <vt:lpstr>Preparing for a Difficult Intubation</vt:lpstr>
      <vt:lpstr>Can’t intubate, Can’t ventilate</vt:lpstr>
      <vt:lpstr>Summary</vt:lpstr>
      <vt:lpstr>Contents</vt:lpstr>
      <vt:lpstr>Definition</vt:lpstr>
      <vt:lpstr>Management</vt:lpstr>
      <vt:lpstr>PowerPoint Presentation</vt:lpstr>
      <vt:lpstr>Management</vt:lpstr>
      <vt:lpstr>Conclusion</vt:lpstr>
      <vt:lpstr>Anticipating a difficult airway</vt:lpstr>
      <vt:lpstr>Summary</vt:lpstr>
      <vt:lpstr>Contents</vt:lpstr>
      <vt:lpstr>How to assess the airway</vt:lpstr>
      <vt:lpstr>History</vt:lpstr>
      <vt:lpstr>Examination</vt:lpstr>
      <vt:lpstr>Examination</vt:lpstr>
      <vt:lpstr>Investigations</vt:lpstr>
      <vt:lpstr>Is assessment any good?</vt:lpstr>
      <vt:lpstr>Conclusion</vt:lpstr>
      <vt:lpstr>Mallampati Test</vt:lpstr>
      <vt:lpstr>Thyromental Distance (Patil)</vt:lpstr>
      <vt:lpstr>Mandibular Subluxation (Calder)</vt:lpstr>
      <vt:lpstr>Inter Incisor Gap</vt:lpstr>
      <vt:lpstr>Other tests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Frank</dc:creator>
  <cp:lastModifiedBy>Berry Karen (R0A) Manchester University NHS FT</cp:lastModifiedBy>
  <cp:revision>124</cp:revision>
  <dcterms:created xsi:type="dcterms:W3CDTF">2014-09-26T15:06:21Z</dcterms:created>
  <dcterms:modified xsi:type="dcterms:W3CDTF">2021-05-05T11:17:17Z</dcterms:modified>
</cp:coreProperties>
</file>