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18"/>
  </p:notesMasterIdLst>
  <p:handoutMasterIdLst>
    <p:handoutMasterId r:id="rId19"/>
  </p:handoutMasterIdLst>
  <p:sldIdLst>
    <p:sldId id="256" r:id="rId2"/>
    <p:sldId id="257" r:id="rId3"/>
    <p:sldId id="258" r:id="rId4"/>
    <p:sldId id="264" r:id="rId5"/>
    <p:sldId id="268" r:id="rId6"/>
    <p:sldId id="259" r:id="rId7"/>
    <p:sldId id="267" r:id="rId8"/>
    <p:sldId id="260" r:id="rId9"/>
    <p:sldId id="270" r:id="rId10"/>
    <p:sldId id="266" r:id="rId11"/>
    <p:sldId id="273" r:id="rId12"/>
    <p:sldId id="265" r:id="rId13"/>
    <p:sldId id="271" r:id="rId14"/>
    <p:sldId id="272" r:id="rId15"/>
    <p:sldId id="263" r:id="rId16"/>
    <p:sldId id="26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1" d="100"/>
          <a:sy n="91" d="100"/>
        </p:scale>
        <p:origin x="-1248" y="-11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14" d="100"/>
          <a:sy n="114" d="100"/>
        </p:scale>
        <p:origin x="-2248" y="-11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F21FC1-2C40-C248-A532-F9A9C063E82D}"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7E12BC83-7795-3841-AF8C-EA7569B9BE7C}">
      <dgm:prSet phldrT="[Text]"/>
      <dgm:spPr/>
      <dgm:t>
        <a:bodyPr/>
        <a:lstStyle/>
        <a:p>
          <a:r>
            <a:rPr lang="en-US" dirty="0" smtClean="0"/>
            <a:t>What are human factors?</a:t>
          </a:r>
          <a:endParaRPr lang="en-US" dirty="0"/>
        </a:p>
      </dgm:t>
    </dgm:pt>
    <dgm:pt modelId="{9EFB4AB3-422A-974B-B8F8-3EB4A14FD2EA}" type="parTrans" cxnId="{BADFD872-18E5-DC45-9BBC-7FF799B6C596}">
      <dgm:prSet/>
      <dgm:spPr/>
      <dgm:t>
        <a:bodyPr/>
        <a:lstStyle/>
        <a:p>
          <a:endParaRPr lang="en-US"/>
        </a:p>
      </dgm:t>
    </dgm:pt>
    <dgm:pt modelId="{22D9B365-7896-7243-A29A-ED23DE3C8EB9}" type="sibTrans" cxnId="{BADFD872-18E5-DC45-9BBC-7FF799B6C596}">
      <dgm:prSet/>
      <dgm:spPr/>
      <dgm:t>
        <a:bodyPr/>
        <a:lstStyle/>
        <a:p>
          <a:endParaRPr lang="en-US"/>
        </a:p>
      </dgm:t>
    </dgm:pt>
    <dgm:pt modelId="{472EB624-0A78-C94C-A890-9F0BA4594471}">
      <dgm:prSet phldrT="[Text]"/>
      <dgm:spPr/>
      <dgm:t>
        <a:bodyPr/>
        <a:lstStyle/>
        <a:p>
          <a:r>
            <a:rPr lang="en-US" dirty="0" smtClean="0"/>
            <a:t>What’s your personal experience? </a:t>
          </a:r>
          <a:endParaRPr lang="en-US" dirty="0"/>
        </a:p>
      </dgm:t>
    </dgm:pt>
    <dgm:pt modelId="{1C44D2FE-4783-4745-9DAD-86B251F2D290}" type="parTrans" cxnId="{43B86AB4-C7C5-3D40-9BB0-0737E3DCB129}">
      <dgm:prSet/>
      <dgm:spPr/>
      <dgm:t>
        <a:bodyPr/>
        <a:lstStyle/>
        <a:p>
          <a:endParaRPr lang="en-US"/>
        </a:p>
      </dgm:t>
    </dgm:pt>
    <dgm:pt modelId="{08F5B9F2-42A8-BA48-A95D-1A698E0B74AA}" type="sibTrans" cxnId="{43B86AB4-C7C5-3D40-9BB0-0737E3DCB129}">
      <dgm:prSet/>
      <dgm:spPr/>
      <dgm:t>
        <a:bodyPr/>
        <a:lstStyle/>
        <a:p>
          <a:endParaRPr lang="en-US"/>
        </a:p>
      </dgm:t>
    </dgm:pt>
    <dgm:pt modelId="{C3D5EAA1-5CD1-CD42-A8E6-C3FF15A3FEA2}">
      <dgm:prSet phldrT="[Text]"/>
      <dgm:spPr/>
      <dgm:t>
        <a:bodyPr/>
        <a:lstStyle/>
        <a:p>
          <a:r>
            <a:rPr lang="en-US" dirty="0" smtClean="0"/>
            <a:t>What can you do about it?</a:t>
          </a:r>
          <a:endParaRPr lang="en-US" dirty="0"/>
        </a:p>
      </dgm:t>
    </dgm:pt>
    <dgm:pt modelId="{A9B47883-9D2C-6F43-AE1B-A5A88C00E9C1}" type="parTrans" cxnId="{F8F955C9-FF23-D645-9F9F-BED534959115}">
      <dgm:prSet/>
      <dgm:spPr/>
      <dgm:t>
        <a:bodyPr/>
        <a:lstStyle/>
        <a:p>
          <a:endParaRPr lang="en-US"/>
        </a:p>
      </dgm:t>
    </dgm:pt>
    <dgm:pt modelId="{2C9D4262-97A6-2741-AB5E-D16E6E41E1C8}" type="sibTrans" cxnId="{F8F955C9-FF23-D645-9F9F-BED534959115}">
      <dgm:prSet/>
      <dgm:spPr/>
      <dgm:t>
        <a:bodyPr/>
        <a:lstStyle/>
        <a:p>
          <a:endParaRPr lang="en-US"/>
        </a:p>
      </dgm:t>
    </dgm:pt>
    <dgm:pt modelId="{A0EB48A4-B899-3F46-A5FB-05E86CB4C47E}">
      <dgm:prSet phldrT="[Text]"/>
      <dgm:spPr/>
      <dgm:t>
        <a:bodyPr/>
        <a:lstStyle/>
        <a:p>
          <a:r>
            <a:rPr lang="en-US" dirty="0" smtClean="0"/>
            <a:t>The </a:t>
          </a:r>
          <a:r>
            <a:rPr lang="en-US" dirty="0" err="1" smtClean="0"/>
            <a:t>Bromiley</a:t>
          </a:r>
          <a:r>
            <a:rPr lang="en-US" smtClean="0"/>
            <a:t> incident</a:t>
          </a:r>
          <a:endParaRPr lang="en-US" dirty="0"/>
        </a:p>
      </dgm:t>
    </dgm:pt>
    <dgm:pt modelId="{21574198-CBB0-7B4C-93F5-4A7AAC6C7ECB}" type="parTrans" cxnId="{E877F8DE-76F5-CF46-ACF7-362539675300}">
      <dgm:prSet/>
      <dgm:spPr/>
      <dgm:t>
        <a:bodyPr/>
        <a:lstStyle/>
        <a:p>
          <a:endParaRPr lang="en-US"/>
        </a:p>
      </dgm:t>
    </dgm:pt>
    <dgm:pt modelId="{9CD6BF51-E14C-8D40-8633-50BE8178DF82}" type="sibTrans" cxnId="{E877F8DE-76F5-CF46-ACF7-362539675300}">
      <dgm:prSet/>
      <dgm:spPr/>
      <dgm:t>
        <a:bodyPr/>
        <a:lstStyle/>
        <a:p>
          <a:endParaRPr lang="en-US"/>
        </a:p>
      </dgm:t>
    </dgm:pt>
    <dgm:pt modelId="{EF0AF927-5C98-3440-B166-2C76E6EFA5E0}" type="pres">
      <dgm:prSet presAssocID="{4FF21FC1-2C40-C248-A532-F9A9C063E82D}" presName="linear" presStyleCnt="0">
        <dgm:presLayoutVars>
          <dgm:dir/>
          <dgm:animLvl val="lvl"/>
          <dgm:resizeHandles val="exact"/>
        </dgm:presLayoutVars>
      </dgm:prSet>
      <dgm:spPr/>
      <dgm:t>
        <a:bodyPr/>
        <a:lstStyle/>
        <a:p>
          <a:endParaRPr lang="en-US"/>
        </a:p>
      </dgm:t>
    </dgm:pt>
    <dgm:pt modelId="{9B58BE8B-A90A-7545-A80D-D41E8886F86C}" type="pres">
      <dgm:prSet presAssocID="{7E12BC83-7795-3841-AF8C-EA7569B9BE7C}" presName="parentLin" presStyleCnt="0"/>
      <dgm:spPr/>
    </dgm:pt>
    <dgm:pt modelId="{D4AEF70F-5064-AA48-A1EA-A13070E22412}" type="pres">
      <dgm:prSet presAssocID="{7E12BC83-7795-3841-AF8C-EA7569B9BE7C}" presName="parentLeftMargin" presStyleLbl="node1" presStyleIdx="0" presStyleCnt="4"/>
      <dgm:spPr/>
      <dgm:t>
        <a:bodyPr/>
        <a:lstStyle/>
        <a:p>
          <a:endParaRPr lang="en-US"/>
        </a:p>
      </dgm:t>
    </dgm:pt>
    <dgm:pt modelId="{32ACDCEA-96D0-4346-869A-7A1BD11CD717}" type="pres">
      <dgm:prSet presAssocID="{7E12BC83-7795-3841-AF8C-EA7569B9BE7C}" presName="parentText" presStyleLbl="node1" presStyleIdx="0" presStyleCnt="4">
        <dgm:presLayoutVars>
          <dgm:chMax val="0"/>
          <dgm:bulletEnabled val="1"/>
        </dgm:presLayoutVars>
      </dgm:prSet>
      <dgm:spPr/>
      <dgm:t>
        <a:bodyPr/>
        <a:lstStyle/>
        <a:p>
          <a:endParaRPr lang="en-US"/>
        </a:p>
      </dgm:t>
    </dgm:pt>
    <dgm:pt modelId="{3D9B377D-888A-8B4C-90F0-223C95290409}" type="pres">
      <dgm:prSet presAssocID="{7E12BC83-7795-3841-AF8C-EA7569B9BE7C}" presName="negativeSpace" presStyleCnt="0"/>
      <dgm:spPr/>
    </dgm:pt>
    <dgm:pt modelId="{92CED7F5-03B0-7B44-8100-998F86D7548C}" type="pres">
      <dgm:prSet presAssocID="{7E12BC83-7795-3841-AF8C-EA7569B9BE7C}" presName="childText" presStyleLbl="conFgAcc1" presStyleIdx="0" presStyleCnt="4">
        <dgm:presLayoutVars>
          <dgm:bulletEnabled val="1"/>
        </dgm:presLayoutVars>
      </dgm:prSet>
      <dgm:spPr/>
    </dgm:pt>
    <dgm:pt modelId="{7E63D74B-2358-954F-AE9D-32D41A8DC5C9}" type="pres">
      <dgm:prSet presAssocID="{22D9B365-7896-7243-A29A-ED23DE3C8EB9}" presName="spaceBetweenRectangles" presStyleCnt="0"/>
      <dgm:spPr/>
    </dgm:pt>
    <dgm:pt modelId="{5065DD97-A72A-7048-9051-2592A893E682}" type="pres">
      <dgm:prSet presAssocID="{472EB624-0A78-C94C-A890-9F0BA4594471}" presName="parentLin" presStyleCnt="0"/>
      <dgm:spPr/>
    </dgm:pt>
    <dgm:pt modelId="{3D3F561A-9E85-494A-93AD-E76F88BB79FC}" type="pres">
      <dgm:prSet presAssocID="{472EB624-0A78-C94C-A890-9F0BA4594471}" presName="parentLeftMargin" presStyleLbl="node1" presStyleIdx="0" presStyleCnt="4"/>
      <dgm:spPr/>
      <dgm:t>
        <a:bodyPr/>
        <a:lstStyle/>
        <a:p>
          <a:endParaRPr lang="en-US"/>
        </a:p>
      </dgm:t>
    </dgm:pt>
    <dgm:pt modelId="{0A6028B0-4234-2D4E-90C5-F0250E7C317B}" type="pres">
      <dgm:prSet presAssocID="{472EB624-0A78-C94C-A890-9F0BA4594471}" presName="parentText" presStyleLbl="node1" presStyleIdx="1" presStyleCnt="4">
        <dgm:presLayoutVars>
          <dgm:chMax val="0"/>
          <dgm:bulletEnabled val="1"/>
        </dgm:presLayoutVars>
      </dgm:prSet>
      <dgm:spPr/>
      <dgm:t>
        <a:bodyPr/>
        <a:lstStyle/>
        <a:p>
          <a:endParaRPr lang="en-US"/>
        </a:p>
      </dgm:t>
    </dgm:pt>
    <dgm:pt modelId="{03CF736B-D24D-A648-90F7-6A7003BE3E77}" type="pres">
      <dgm:prSet presAssocID="{472EB624-0A78-C94C-A890-9F0BA4594471}" presName="negativeSpace" presStyleCnt="0"/>
      <dgm:spPr/>
    </dgm:pt>
    <dgm:pt modelId="{3841A3A1-8489-1D4C-B276-28355649FE3F}" type="pres">
      <dgm:prSet presAssocID="{472EB624-0A78-C94C-A890-9F0BA4594471}" presName="childText" presStyleLbl="conFgAcc1" presStyleIdx="1" presStyleCnt="4">
        <dgm:presLayoutVars>
          <dgm:bulletEnabled val="1"/>
        </dgm:presLayoutVars>
      </dgm:prSet>
      <dgm:spPr/>
    </dgm:pt>
    <dgm:pt modelId="{AB197B20-753F-0749-AB5B-3993464F6158}" type="pres">
      <dgm:prSet presAssocID="{08F5B9F2-42A8-BA48-A95D-1A698E0B74AA}" presName="spaceBetweenRectangles" presStyleCnt="0"/>
      <dgm:spPr/>
    </dgm:pt>
    <dgm:pt modelId="{D7922982-C92D-A546-9811-2A16CAA850CD}" type="pres">
      <dgm:prSet presAssocID="{A0EB48A4-B899-3F46-A5FB-05E86CB4C47E}" presName="parentLin" presStyleCnt="0"/>
      <dgm:spPr/>
    </dgm:pt>
    <dgm:pt modelId="{823C3072-81C2-EC4E-991D-43ECD291BBAC}" type="pres">
      <dgm:prSet presAssocID="{A0EB48A4-B899-3F46-A5FB-05E86CB4C47E}" presName="parentLeftMargin" presStyleLbl="node1" presStyleIdx="1" presStyleCnt="4"/>
      <dgm:spPr/>
      <dgm:t>
        <a:bodyPr/>
        <a:lstStyle/>
        <a:p>
          <a:endParaRPr lang="en-US"/>
        </a:p>
      </dgm:t>
    </dgm:pt>
    <dgm:pt modelId="{555C1048-42B7-814A-A198-F8410FA57D41}" type="pres">
      <dgm:prSet presAssocID="{A0EB48A4-B899-3F46-A5FB-05E86CB4C47E}" presName="parentText" presStyleLbl="node1" presStyleIdx="2" presStyleCnt="4">
        <dgm:presLayoutVars>
          <dgm:chMax val="0"/>
          <dgm:bulletEnabled val="1"/>
        </dgm:presLayoutVars>
      </dgm:prSet>
      <dgm:spPr/>
      <dgm:t>
        <a:bodyPr/>
        <a:lstStyle/>
        <a:p>
          <a:endParaRPr lang="en-US"/>
        </a:p>
      </dgm:t>
    </dgm:pt>
    <dgm:pt modelId="{6651745B-F798-2B42-8AE4-D286CD1B8326}" type="pres">
      <dgm:prSet presAssocID="{A0EB48A4-B899-3F46-A5FB-05E86CB4C47E}" presName="negativeSpace" presStyleCnt="0"/>
      <dgm:spPr/>
    </dgm:pt>
    <dgm:pt modelId="{111B63B9-A62D-AA47-8F6C-52E761043403}" type="pres">
      <dgm:prSet presAssocID="{A0EB48A4-B899-3F46-A5FB-05E86CB4C47E}" presName="childText" presStyleLbl="conFgAcc1" presStyleIdx="2" presStyleCnt="4">
        <dgm:presLayoutVars>
          <dgm:bulletEnabled val="1"/>
        </dgm:presLayoutVars>
      </dgm:prSet>
      <dgm:spPr/>
    </dgm:pt>
    <dgm:pt modelId="{7963D4B1-C7B4-B94B-A9A1-B640A880BCC1}" type="pres">
      <dgm:prSet presAssocID="{9CD6BF51-E14C-8D40-8633-50BE8178DF82}" presName="spaceBetweenRectangles" presStyleCnt="0"/>
      <dgm:spPr/>
    </dgm:pt>
    <dgm:pt modelId="{F8B34809-CEA5-6942-97C2-417CF5A6AE28}" type="pres">
      <dgm:prSet presAssocID="{C3D5EAA1-5CD1-CD42-A8E6-C3FF15A3FEA2}" presName="parentLin" presStyleCnt="0"/>
      <dgm:spPr/>
    </dgm:pt>
    <dgm:pt modelId="{FDA2C34A-314E-C142-A70E-6CFD79BC1E97}" type="pres">
      <dgm:prSet presAssocID="{C3D5EAA1-5CD1-CD42-A8E6-C3FF15A3FEA2}" presName="parentLeftMargin" presStyleLbl="node1" presStyleIdx="2" presStyleCnt="4"/>
      <dgm:spPr/>
      <dgm:t>
        <a:bodyPr/>
        <a:lstStyle/>
        <a:p>
          <a:endParaRPr lang="en-US"/>
        </a:p>
      </dgm:t>
    </dgm:pt>
    <dgm:pt modelId="{1BE96144-56C2-C043-A882-7EA4AE249899}" type="pres">
      <dgm:prSet presAssocID="{C3D5EAA1-5CD1-CD42-A8E6-C3FF15A3FEA2}" presName="parentText" presStyleLbl="node1" presStyleIdx="3" presStyleCnt="4">
        <dgm:presLayoutVars>
          <dgm:chMax val="0"/>
          <dgm:bulletEnabled val="1"/>
        </dgm:presLayoutVars>
      </dgm:prSet>
      <dgm:spPr/>
      <dgm:t>
        <a:bodyPr/>
        <a:lstStyle/>
        <a:p>
          <a:endParaRPr lang="en-US"/>
        </a:p>
      </dgm:t>
    </dgm:pt>
    <dgm:pt modelId="{A034344C-84C0-244D-82AB-2C8189AC26AC}" type="pres">
      <dgm:prSet presAssocID="{C3D5EAA1-5CD1-CD42-A8E6-C3FF15A3FEA2}" presName="negativeSpace" presStyleCnt="0"/>
      <dgm:spPr/>
    </dgm:pt>
    <dgm:pt modelId="{FA3B07A3-6ACE-B04E-8F21-6CA1C4B1DE9B}" type="pres">
      <dgm:prSet presAssocID="{C3D5EAA1-5CD1-CD42-A8E6-C3FF15A3FEA2}" presName="childText" presStyleLbl="conFgAcc1" presStyleIdx="3" presStyleCnt="4">
        <dgm:presLayoutVars>
          <dgm:bulletEnabled val="1"/>
        </dgm:presLayoutVars>
      </dgm:prSet>
      <dgm:spPr/>
    </dgm:pt>
  </dgm:ptLst>
  <dgm:cxnLst>
    <dgm:cxn modelId="{CD5B09BB-21F4-5944-BE25-55D3F06DB4AD}" type="presOf" srcId="{7E12BC83-7795-3841-AF8C-EA7569B9BE7C}" destId="{D4AEF70F-5064-AA48-A1EA-A13070E22412}" srcOrd="0" destOrd="0" presId="urn:microsoft.com/office/officeart/2005/8/layout/list1"/>
    <dgm:cxn modelId="{D525D597-8FC4-DA46-A2CD-CFCD3F7EBD3D}" type="presOf" srcId="{A0EB48A4-B899-3F46-A5FB-05E86CB4C47E}" destId="{823C3072-81C2-EC4E-991D-43ECD291BBAC}" srcOrd="0" destOrd="0" presId="urn:microsoft.com/office/officeart/2005/8/layout/list1"/>
    <dgm:cxn modelId="{97B08997-3D35-D042-8B19-D916C6541B75}" type="presOf" srcId="{472EB624-0A78-C94C-A890-9F0BA4594471}" destId="{0A6028B0-4234-2D4E-90C5-F0250E7C317B}" srcOrd="1" destOrd="0" presId="urn:microsoft.com/office/officeart/2005/8/layout/list1"/>
    <dgm:cxn modelId="{E877F8DE-76F5-CF46-ACF7-362539675300}" srcId="{4FF21FC1-2C40-C248-A532-F9A9C063E82D}" destId="{A0EB48A4-B899-3F46-A5FB-05E86CB4C47E}" srcOrd="2" destOrd="0" parTransId="{21574198-CBB0-7B4C-93F5-4A7AAC6C7ECB}" sibTransId="{9CD6BF51-E14C-8D40-8633-50BE8178DF82}"/>
    <dgm:cxn modelId="{E69EC277-7B70-CD45-A1DA-2AA822526484}" type="presOf" srcId="{472EB624-0A78-C94C-A890-9F0BA4594471}" destId="{3D3F561A-9E85-494A-93AD-E76F88BB79FC}" srcOrd="0" destOrd="0" presId="urn:microsoft.com/office/officeart/2005/8/layout/list1"/>
    <dgm:cxn modelId="{BADFD872-18E5-DC45-9BBC-7FF799B6C596}" srcId="{4FF21FC1-2C40-C248-A532-F9A9C063E82D}" destId="{7E12BC83-7795-3841-AF8C-EA7569B9BE7C}" srcOrd="0" destOrd="0" parTransId="{9EFB4AB3-422A-974B-B8F8-3EB4A14FD2EA}" sibTransId="{22D9B365-7896-7243-A29A-ED23DE3C8EB9}"/>
    <dgm:cxn modelId="{F8F955C9-FF23-D645-9F9F-BED534959115}" srcId="{4FF21FC1-2C40-C248-A532-F9A9C063E82D}" destId="{C3D5EAA1-5CD1-CD42-A8E6-C3FF15A3FEA2}" srcOrd="3" destOrd="0" parTransId="{A9B47883-9D2C-6F43-AE1B-A5A88C00E9C1}" sibTransId="{2C9D4262-97A6-2741-AB5E-D16E6E41E1C8}"/>
    <dgm:cxn modelId="{E36C9D0A-0CF1-C14A-B911-AA4EC12CBC73}" type="presOf" srcId="{7E12BC83-7795-3841-AF8C-EA7569B9BE7C}" destId="{32ACDCEA-96D0-4346-869A-7A1BD11CD717}" srcOrd="1" destOrd="0" presId="urn:microsoft.com/office/officeart/2005/8/layout/list1"/>
    <dgm:cxn modelId="{A28FBC90-D80A-784D-84F6-721DF9908A3D}" type="presOf" srcId="{C3D5EAA1-5CD1-CD42-A8E6-C3FF15A3FEA2}" destId="{FDA2C34A-314E-C142-A70E-6CFD79BC1E97}" srcOrd="0" destOrd="0" presId="urn:microsoft.com/office/officeart/2005/8/layout/list1"/>
    <dgm:cxn modelId="{DE0344AA-8F28-FD49-8D46-D14164C1EC56}" type="presOf" srcId="{4FF21FC1-2C40-C248-A532-F9A9C063E82D}" destId="{EF0AF927-5C98-3440-B166-2C76E6EFA5E0}" srcOrd="0" destOrd="0" presId="urn:microsoft.com/office/officeart/2005/8/layout/list1"/>
    <dgm:cxn modelId="{305AA7E0-6E9F-1049-94B3-E04EF48CEB0C}" type="presOf" srcId="{A0EB48A4-B899-3F46-A5FB-05E86CB4C47E}" destId="{555C1048-42B7-814A-A198-F8410FA57D41}" srcOrd="1" destOrd="0" presId="urn:microsoft.com/office/officeart/2005/8/layout/list1"/>
    <dgm:cxn modelId="{43B86AB4-C7C5-3D40-9BB0-0737E3DCB129}" srcId="{4FF21FC1-2C40-C248-A532-F9A9C063E82D}" destId="{472EB624-0A78-C94C-A890-9F0BA4594471}" srcOrd="1" destOrd="0" parTransId="{1C44D2FE-4783-4745-9DAD-86B251F2D290}" sibTransId="{08F5B9F2-42A8-BA48-A95D-1A698E0B74AA}"/>
    <dgm:cxn modelId="{BBD81D2B-89A8-BC45-B99E-50683B3721E2}" type="presOf" srcId="{C3D5EAA1-5CD1-CD42-A8E6-C3FF15A3FEA2}" destId="{1BE96144-56C2-C043-A882-7EA4AE249899}" srcOrd="1" destOrd="0" presId="urn:microsoft.com/office/officeart/2005/8/layout/list1"/>
    <dgm:cxn modelId="{6D2394ED-4450-6347-856D-624C8537669E}" type="presParOf" srcId="{EF0AF927-5C98-3440-B166-2C76E6EFA5E0}" destId="{9B58BE8B-A90A-7545-A80D-D41E8886F86C}" srcOrd="0" destOrd="0" presId="urn:microsoft.com/office/officeart/2005/8/layout/list1"/>
    <dgm:cxn modelId="{7200B9E2-FA0F-994B-8880-2DC9E48EBB65}" type="presParOf" srcId="{9B58BE8B-A90A-7545-A80D-D41E8886F86C}" destId="{D4AEF70F-5064-AA48-A1EA-A13070E22412}" srcOrd="0" destOrd="0" presId="urn:microsoft.com/office/officeart/2005/8/layout/list1"/>
    <dgm:cxn modelId="{5898527E-203E-9D44-A725-C388C34328CA}" type="presParOf" srcId="{9B58BE8B-A90A-7545-A80D-D41E8886F86C}" destId="{32ACDCEA-96D0-4346-869A-7A1BD11CD717}" srcOrd="1" destOrd="0" presId="urn:microsoft.com/office/officeart/2005/8/layout/list1"/>
    <dgm:cxn modelId="{F6F84850-194D-284C-B39C-F8DDAB97D598}" type="presParOf" srcId="{EF0AF927-5C98-3440-B166-2C76E6EFA5E0}" destId="{3D9B377D-888A-8B4C-90F0-223C95290409}" srcOrd="1" destOrd="0" presId="urn:microsoft.com/office/officeart/2005/8/layout/list1"/>
    <dgm:cxn modelId="{7F262D41-2479-7D4B-A96F-EE81A0144115}" type="presParOf" srcId="{EF0AF927-5C98-3440-B166-2C76E6EFA5E0}" destId="{92CED7F5-03B0-7B44-8100-998F86D7548C}" srcOrd="2" destOrd="0" presId="urn:microsoft.com/office/officeart/2005/8/layout/list1"/>
    <dgm:cxn modelId="{0497C9B9-A66B-AE48-899D-28F37C2F0E2A}" type="presParOf" srcId="{EF0AF927-5C98-3440-B166-2C76E6EFA5E0}" destId="{7E63D74B-2358-954F-AE9D-32D41A8DC5C9}" srcOrd="3" destOrd="0" presId="urn:microsoft.com/office/officeart/2005/8/layout/list1"/>
    <dgm:cxn modelId="{F9C6DA74-CC63-3B41-AF61-3DD1316141F8}" type="presParOf" srcId="{EF0AF927-5C98-3440-B166-2C76E6EFA5E0}" destId="{5065DD97-A72A-7048-9051-2592A893E682}" srcOrd="4" destOrd="0" presId="urn:microsoft.com/office/officeart/2005/8/layout/list1"/>
    <dgm:cxn modelId="{2372558C-2DA1-F349-8A1B-ED7B369B23F3}" type="presParOf" srcId="{5065DD97-A72A-7048-9051-2592A893E682}" destId="{3D3F561A-9E85-494A-93AD-E76F88BB79FC}" srcOrd="0" destOrd="0" presId="urn:microsoft.com/office/officeart/2005/8/layout/list1"/>
    <dgm:cxn modelId="{7C99E448-E842-1343-8F9D-142A12699E0D}" type="presParOf" srcId="{5065DD97-A72A-7048-9051-2592A893E682}" destId="{0A6028B0-4234-2D4E-90C5-F0250E7C317B}" srcOrd="1" destOrd="0" presId="urn:microsoft.com/office/officeart/2005/8/layout/list1"/>
    <dgm:cxn modelId="{6FE3CCBC-446F-8C48-9487-E349939743A9}" type="presParOf" srcId="{EF0AF927-5C98-3440-B166-2C76E6EFA5E0}" destId="{03CF736B-D24D-A648-90F7-6A7003BE3E77}" srcOrd="5" destOrd="0" presId="urn:microsoft.com/office/officeart/2005/8/layout/list1"/>
    <dgm:cxn modelId="{46B7A8AC-72D9-144E-9717-1B631A6711AD}" type="presParOf" srcId="{EF0AF927-5C98-3440-B166-2C76E6EFA5E0}" destId="{3841A3A1-8489-1D4C-B276-28355649FE3F}" srcOrd="6" destOrd="0" presId="urn:microsoft.com/office/officeart/2005/8/layout/list1"/>
    <dgm:cxn modelId="{C71985F6-5928-3948-932F-035E4E1505BE}" type="presParOf" srcId="{EF0AF927-5C98-3440-B166-2C76E6EFA5E0}" destId="{AB197B20-753F-0749-AB5B-3993464F6158}" srcOrd="7" destOrd="0" presId="urn:microsoft.com/office/officeart/2005/8/layout/list1"/>
    <dgm:cxn modelId="{A480B2B6-D2EE-A044-8F08-CBC605C57E2C}" type="presParOf" srcId="{EF0AF927-5C98-3440-B166-2C76E6EFA5E0}" destId="{D7922982-C92D-A546-9811-2A16CAA850CD}" srcOrd="8" destOrd="0" presId="urn:microsoft.com/office/officeart/2005/8/layout/list1"/>
    <dgm:cxn modelId="{3D7DD5CA-3CA8-5943-824A-08A60B01D947}" type="presParOf" srcId="{D7922982-C92D-A546-9811-2A16CAA850CD}" destId="{823C3072-81C2-EC4E-991D-43ECD291BBAC}" srcOrd="0" destOrd="0" presId="urn:microsoft.com/office/officeart/2005/8/layout/list1"/>
    <dgm:cxn modelId="{AD4B9623-A2E9-3845-9EAD-6EBE418A17BE}" type="presParOf" srcId="{D7922982-C92D-A546-9811-2A16CAA850CD}" destId="{555C1048-42B7-814A-A198-F8410FA57D41}" srcOrd="1" destOrd="0" presId="urn:microsoft.com/office/officeart/2005/8/layout/list1"/>
    <dgm:cxn modelId="{2BCAC399-3296-2945-AAF2-6D8465AF2B68}" type="presParOf" srcId="{EF0AF927-5C98-3440-B166-2C76E6EFA5E0}" destId="{6651745B-F798-2B42-8AE4-D286CD1B8326}" srcOrd="9" destOrd="0" presId="urn:microsoft.com/office/officeart/2005/8/layout/list1"/>
    <dgm:cxn modelId="{D02520C4-262A-4E43-89DE-F11DAFB96313}" type="presParOf" srcId="{EF0AF927-5C98-3440-B166-2C76E6EFA5E0}" destId="{111B63B9-A62D-AA47-8F6C-52E761043403}" srcOrd="10" destOrd="0" presId="urn:microsoft.com/office/officeart/2005/8/layout/list1"/>
    <dgm:cxn modelId="{257EABE4-E73E-BE44-880B-08843016D914}" type="presParOf" srcId="{EF0AF927-5C98-3440-B166-2C76E6EFA5E0}" destId="{7963D4B1-C7B4-B94B-A9A1-B640A880BCC1}" srcOrd="11" destOrd="0" presId="urn:microsoft.com/office/officeart/2005/8/layout/list1"/>
    <dgm:cxn modelId="{FA2F5ACE-1741-BD4A-AFD7-149AAECBF75C}" type="presParOf" srcId="{EF0AF927-5C98-3440-B166-2C76E6EFA5E0}" destId="{F8B34809-CEA5-6942-97C2-417CF5A6AE28}" srcOrd="12" destOrd="0" presId="urn:microsoft.com/office/officeart/2005/8/layout/list1"/>
    <dgm:cxn modelId="{3CE54FB6-BEC4-E949-8AC9-3843D1483B48}" type="presParOf" srcId="{F8B34809-CEA5-6942-97C2-417CF5A6AE28}" destId="{FDA2C34A-314E-C142-A70E-6CFD79BC1E97}" srcOrd="0" destOrd="0" presId="urn:microsoft.com/office/officeart/2005/8/layout/list1"/>
    <dgm:cxn modelId="{887EE530-2A05-7445-95A5-532E55C0BDAB}" type="presParOf" srcId="{F8B34809-CEA5-6942-97C2-417CF5A6AE28}" destId="{1BE96144-56C2-C043-A882-7EA4AE249899}" srcOrd="1" destOrd="0" presId="urn:microsoft.com/office/officeart/2005/8/layout/list1"/>
    <dgm:cxn modelId="{5E93E391-2E62-A34B-B228-798E984A13FF}" type="presParOf" srcId="{EF0AF927-5C98-3440-B166-2C76E6EFA5E0}" destId="{A034344C-84C0-244D-82AB-2C8189AC26AC}" srcOrd="13" destOrd="0" presId="urn:microsoft.com/office/officeart/2005/8/layout/list1"/>
    <dgm:cxn modelId="{CD029F47-20E5-4B4D-B6B2-7AD5EC8D5DB5}" type="presParOf" srcId="{EF0AF927-5C98-3440-B166-2C76E6EFA5E0}" destId="{FA3B07A3-6ACE-B04E-8F21-6CA1C4B1DE9B}"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CED7F5-03B0-7B44-8100-998F86D7548C}">
      <dsp:nvSpPr>
        <dsp:cNvPr id="0" name=""/>
        <dsp:cNvSpPr/>
      </dsp:nvSpPr>
      <dsp:spPr>
        <a:xfrm>
          <a:off x="0" y="422279"/>
          <a:ext cx="7620000"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2ACDCEA-96D0-4346-869A-7A1BD11CD717}">
      <dsp:nvSpPr>
        <dsp:cNvPr id="0" name=""/>
        <dsp:cNvSpPr/>
      </dsp:nvSpPr>
      <dsp:spPr>
        <a:xfrm>
          <a:off x="381000" y="23759"/>
          <a:ext cx="5334000" cy="797040"/>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1613" tIns="0" rIns="201613" bIns="0" numCol="1" spcCol="1270" anchor="ctr" anchorCtr="0">
          <a:noAutofit/>
        </a:bodyPr>
        <a:lstStyle/>
        <a:p>
          <a:pPr lvl="0" algn="l" defTabSz="1200150">
            <a:lnSpc>
              <a:spcPct val="90000"/>
            </a:lnSpc>
            <a:spcBef>
              <a:spcPct val="0"/>
            </a:spcBef>
            <a:spcAft>
              <a:spcPct val="35000"/>
            </a:spcAft>
          </a:pPr>
          <a:r>
            <a:rPr lang="en-US" sz="2700" kern="1200" dirty="0" smtClean="0"/>
            <a:t>What are human factors?</a:t>
          </a:r>
          <a:endParaRPr lang="en-US" sz="2700" kern="1200" dirty="0"/>
        </a:p>
      </dsp:txBody>
      <dsp:txXfrm>
        <a:off x="419908" y="62667"/>
        <a:ext cx="5256184" cy="719224"/>
      </dsp:txXfrm>
    </dsp:sp>
    <dsp:sp modelId="{3841A3A1-8489-1D4C-B276-28355649FE3F}">
      <dsp:nvSpPr>
        <dsp:cNvPr id="0" name=""/>
        <dsp:cNvSpPr/>
      </dsp:nvSpPr>
      <dsp:spPr>
        <a:xfrm>
          <a:off x="0" y="1646999"/>
          <a:ext cx="7620000"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A6028B0-4234-2D4E-90C5-F0250E7C317B}">
      <dsp:nvSpPr>
        <dsp:cNvPr id="0" name=""/>
        <dsp:cNvSpPr/>
      </dsp:nvSpPr>
      <dsp:spPr>
        <a:xfrm>
          <a:off x="381000" y="1248479"/>
          <a:ext cx="5334000" cy="797040"/>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1613" tIns="0" rIns="201613" bIns="0" numCol="1" spcCol="1270" anchor="ctr" anchorCtr="0">
          <a:noAutofit/>
        </a:bodyPr>
        <a:lstStyle/>
        <a:p>
          <a:pPr lvl="0" algn="l" defTabSz="1200150">
            <a:lnSpc>
              <a:spcPct val="90000"/>
            </a:lnSpc>
            <a:spcBef>
              <a:spcPct val="0"/>
            </a:spcBef>
            <a:spcAft>
              <a:spcPct val="35000"/>
            </a:spcAft>
          </a:pPr>
          <a:r>
            <a:rPr lang="en-US" sz="2700" kern="1200" dirty="0" smtClean="0"/>
            <a:t>What’s your personal experience? </a:t>
          </a:r>
          <a:endParaRPr lang="en-US" sz="2700" kern="1200" dirty="0"/>
        </a:p>
      </dsp:txBody>
      <dsp:txXfrm>
        <a:off x="419908" y="1287387"/>
        <a:ext cx="5256184" cy="719224"/>
      </dsp:txXfrm>
    </dsp:sp>
    <dsp:sp modelId="{111B63B9-A62D-AA47-8F6C-52E761043403}">
      <dsp:nvSpPr>
        <dsp:cNvPr id="0" name=""/>
        <dsp:cNvSpPr/>
      </dsp:nvSpPr>
      <dsp:spPr>
        <a:xfrm>
          <a:off x="0" y="2871720"/>
          <a:ext cx="7620000"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55C1048-42B7-814A-A198-F8410FA57D41}">
      <dsp:nvSpPr>
        <dsp:cNvPr id="0" name=""/>
        <dsp:cNvSpPr/>
      </dsp:nvSpPr>
      <dsp:spPr>
        <a:xfrm>
          <a:off x="381000" y="2473199"/>
          <a:ext cx="5334000" cy="797040"/>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1613" tIns="0" rIns="201613" bIns="0" numCol="1" spcCol="1270" anchor="ctr" anchorCtr="0">
          <a:noAutofit/>
        </a:bodyPr>
        <a:lstStyle/>
        <a:p>
          <a:pPr lvl="0" algn="l" defTabSz="1200150">
            <a:lnSpc>
              <a:spcPct val="90000"/>
            </a:lnSpc>
            <a:spcBef>
              <a:spcPct val="0"/>
            </a:spcBef>
            <a:spcAft>
              <a:spcPct val="35000"/>
            </a:spcAft>
          </a:pPr>
          <a:r>
            <a:rPr lang="en-US" sz="2700" kern="1200" dirty="0" smtClean="0"/>
            <a:t>The </a:t>
          </a:r>
          <a:r>
            <a:rPr lang="en-US" sz="2700" kern="1200" dirty="0" err="1" smtClean="0"/>
            <a:t>Bromiley</a:t>
          </a:r>
          <a:r>
            <a:rPr lang="en-US" sz="2700" kern="1200" smtClean="0"/>
            <a:t> incident</a:t>
          </a:r>
          <a:endParaRPr lang="en-US" sz="2700" kern="1200" dirty="0"/>
        </a:p>
      </dsp:txBody>
      <dsp:txXfrm>
        <a:off x="419908" y="2512107"/>
        <a:ext cx="5256184" cy="719224"/>
      </dsp:txXfrm>
    </dsp:sp>
    <dsp:sp modelId="{FA3B07A3-6ACE-B04E-8F21-6CA1C4B1DE9B}">
      <dsp:nvSpPr>
        <dsp:cNvPr id="0" name=""/>
        <dsp:cNvSpPr/>
      </dsp:nvSpPr>
      <dsp:spPr>
        <a:xfrm>
          <a:off x="0" y="4096440"/>
          <a:ext cx="7620000"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BE96144-56C2-C043-A882-7EA4AE249899}">
      <dsp:nvSpPr>
        <dsp:cNvPr id="0" name=""/>
        <dsp:cNvSpPr/>
      </dsp:nvSpPr>
      <dsp:spPr>
        <a:xfrm>
          <a:off x="381000" y="3697920"/>
          <a:ext cx="5334000" cy="797040"/>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1613" tIns="0" rIns="201613" bIns="0" numCol="1" spcCol="1270" anchor="ctr" anchorCtr="0">
          <a:noAutofit/>
        </a:bodyPr>
        <a:lstStyle/>
        <a:p>
          <a:pPr lvl="0" algn="l" defTabSz="1200150">
            <a:lnSpc>
              <a:spcPct val="90000"/>
            </a:lnSpc>
            <a:spcBef>
              <a:spcPct val="0"/>
            </a:spcBef>
            <a:spcAft>
              <a:spcPct val="35000"/>
            </a:spcAft>
          </a:pPr>
          <a:r>
            <a:rPr lang="en-US" sz="2700" kern="1200" dirty="0" smtClean="0"/>
            <a:t>What can you do about it?</a:t>
          </a:r>
          <a:endParaRPr lang="en-US" sz="2700" kern="1200" dirty="0"/>
        </a:p>
      </dsp:txBody>
      <dsp:txXfrm>
        <a:off x="419908" y="3736828"/>
        <a:ext cx="5256184" cy="71922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6ACA458-C2DB-FF4C-8D0E-E484C0968C25}" type="datetimeFigureOut">
              <a:rPr lang="en-US" smtClean="0"/>
              <a:t>08/12/16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A3452A5-6B44-0443-AE3C-3A09F1945FCB}" type="slidenum">
              <a:rPr lang="en-US" smtClean="0"/>
              <a:t>‹#›</a:t>
            </a:fld>
            <a:endParaRPr lang="en-US"/>
          </a:p>
        </p:txBody>
      </p:sp>
    </p:spTree>
    <p:extLst>
      <p:ext uri="{BB962C8B-B14F-4D97-AF65-F5344CB8AC3E}">
        <p14:creationId xmlns:p14="http://schemas.microsoft.com/office/powerpoint/2010/main" val="20670484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2ABFED7F-282A-2C49-9B72-2A34A5ED241A}" type="datetimeFigureOut">
              <a:rPr lang="en-US" smtClean="0"/>
              <a:t>08/12/16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1BFB5E33-C575-8844-BB75-B75A8E60DCF8}" type="slidenum">
              <a:rPr lang="en-US" smtClean="0"/>
              <a:t>‹#›</a:t>
            </a:fld>
            <a:endParaRPr lang="en-US"/>
          </a:p>
        </p:txBody>
      </p:sp>
    </p:spTree>
    <p:extLst>
      <p:ext uri="{BB962C8B-B14F-4D97-AF65-F5344CB8AC3E}">
        <p14:creationId xmlns:p14="http://schemas.microsoft.com/office/powerpoint/2010/main" val="84454228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FB5E33-C575-8844-BB75-B75A8E60DCF8}" type="slidenum">
              <a:rPr lang="en-US" smtClean="0"/>
              <a:t>1</a:t>
            </a:fld>
            <a:endParaRPr lang="en-US"/>
          </a:p>
        </p:txBody>
      </p:sp>
    </p:spTree>
    <p:extLst>
      <p:ext uri="{BB962C8B-B14F-4D97-AF65-F5344CB8AC3E}">
        <p14:creationId xmlns:p14="http://schemas.microsoft.com/office/powerpoint/2010/main" val="15291028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smtClean="0"/>
              <a:t>Note every member of the team was experienced and technically highly competent.</a:t>
            </a:r>
            <a:r>
              <a:rPr lang="en-US" baseline="0" dirty="0" smtClean="0"/>
              <a:t> A detailed investigation </a:t>
            </a:r>
            <a:r>
              <a:rPr lang="en-US" baseline="0" dirty="0" err="1" smtClean="0"/>
              <a:t>highlighjted</a:t>
            </a:r>
            <a:r>
              <a:rPr lang="en-US" baseline="0" dirty="0" smtClean="0"/>
              <a:t> the following.</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Team leader to </a:t>
            </a:r>
            <a:r>
              <a:rPr lang="en-US" baseline="0" dirty="0" err="1" smtClean="0"/>
              <a:t>vocalise</a:t>
            </a:r>
            <a:r>
              <a:rPr lang="en-US" baseline="0" dirty="0" smtClean="0"/>
              <a:t> their thoughts</a:t>
            </a:r>
          </a:p>
          <a:p>
            <a:r>
              <a:rPr lang="en-US" baseline="0" dirty="0" smtClean="0"/>
              <a:t>Need to address hierarchy - use Probe, alert, challenge, emergency</a:t>
            </a:r>
          </a:p>
        </p:txBody>
      </p:sp>
      <p:sp>
        <p:nvSpPr>
          <p:cNvPr id="4" name="Slide Number Placeholder 3"/>
          <p:cNvSpPr>
            <a:spLocks noGrp="1"/>
          </p:cNvSpPr>
          <p:nvPr>
            <p:ph type="sldNum" sz="quarter" idx="10"/>
          </p:nvPr>
        </p:nvSpPr>
        <p:spPr/>
        <p:txBody>
          <a:bodyPr/>
          <a:lstStyle/>
          <a:p>
            <a:fld id="{1BFB5E33-C575-8844-BB75-B75A8E60DCF8}" type="slidenum">
              <a:rPr lang="en-US" smtClean="0"/>
              <a:t>10</a:t>
            </a:fld>
            <a:endParaRPr lang="en-US"/>
          </a:p>
        </p:txBody>
      </p:sp>
    </p:spTree>
    <p:extLst>
      <p:ext uri="{BB962C8B-B14F-4D97-AF65-F5344CB8AC3E}">
        <p14:creationId xmlns:p14="http://schemas.microsoft.com/office/powerpoint/2010/main" val="9432599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FB5E33-C575-8844-BB75-B75A8E60DCF8}" type="slidenum">
              <a:rPr lang="en-US" smtClean="0"/>
              <a:t>11</a:t>
            </a:fld>
            <a:endParaRPr lang="en-US"/>
          </a:p>
        </p:txBody>
      </p:sp>
    </p:spTree>
    <p:extLst>
      <p:ext uri="{BB962C8B-B14F-4D97-AF65-F5344CB8AC3E}">
        <p14:creationId xmlns:p14="http://schemas.microsoft.com/office/powerpoint/2010/main" val="28322397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FB5E33-C575-8844-BB75-B75A8E60DCF8}" type="slidenum">
              <a:rPr lang="en-US" smtClean="0"/>
              <a:t>12</a:t>
            </a:fld>
            <a:endParaRPr lang="en-US"/>
          </a:p>
        </p:txBody>
      </p:sp>
    </p:spTree>
    <p:extLst>
      <p:ext uri="{BB962C8B-B14F-4D97-AF65-F5344CB8AC3E}">
        <p14:creationId xmlns:p14="http://schemas.microsoft.com/office/powerpoint/2010/main" val="737263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smtClean="0"/>
              <a:t>Positive safety culture – open, just and informed, reporting</a:t>
            </a:r>
            <a:r>
              <a:rPr lang="en-US" baseline="0" dirty="0" smtClean="0"/>
              <a:t> and learning from error is the norm</a:t>
            </a:r>
          </a:p>
          <a:p>
            <a:r>
              <a:rPr lang="en-US" baseline="0" dirty="0" smtClean="0"/>
              <a:t>How can you address each of the departmental/ personal factors</a:t>
            </a:r>
            <a:endParaRPr lang="en-US" dirty="0"/>
          </a:p>
        </p:txBody>
      </p:sp>
      <p:sp>
        <p:nvSpPr>
          <p:cNvPr id="4" name="Slide Number Placeholder 3"/>
          <p:cNvSpPr>
            <a:spLocks noGrp="1"/>
          </p:cNvSpPr>
          <p:nvPr>
            <p:ph type="sldNum" sz="quarter" idx="10"/>
          </p:nvPr>
        </p:nvSpPr>
        <p:spPr/>
        <p:txBody>
          <a:bodyPr/>
          <a:lstStyle/>
          <a:p>
            <a:fld id="{1BFB5E33-C575-8844-BB75-B75A8E60DCF8}" type="slidenum">
              <a:rPr lang="en-US" smtClean="0"/>
              <a:t>13</a:t>
            </a:fld>
            <a:endParaRPr lang="en-US"/>
          </a:p>
        </p:txBody>
      </p:sp>
    </p:spTree>
    <p:extLst>
      <p:ext uri="{BB962C8B-B14F-4D97-AF65-F5344CB8AC3E}">
        <p14:creationId xmlns:p14="http://schemas.microsoft.com/office/powerpoint/2010/main" val="7372633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lvl="1">
              <a:buFontTx/>
              <a:buNone/>
            </a:pPr>
            <a:r>
              <a:rPr lang="en-US" dirty="0" smtClean="0"/>
              <a:t>Be self aware – if you are stressed you are more likely to make mistakes</a:t>
            </a:r>
          </a:p>
          <a:p>
            <a:pPr lvl="1">
              <a:buFontTx/>
              <a:buNone/>
            </a:pPr>
            <a:r>
              <a:rPr lang="en-US" dirty="0" smtClean="0"/>
              <a:t>Training – simulation is effective in creating learned responses in situations where the pressure may affect a persons ability to think as clearly as normal</a:t>
            </a:r>
          </a:p>
          <a:p>
            <a:pPr marL="457200" marR="0" lvl="1" indent="0" algn="l" defTabSz="457200" rtl="0" eaLnBrk="1" fontAlgn="auto" latinLnBrk="0" hangingPunct="1">
              <a:lnSpc>
                <a:spcPct val="100000"/>
              </a:lnSpc>
              <a:spcBef>
                <a:spcPts val="0"/>
              </a:spcBef>
              <a:spcAft>
                <a:spcPts val="0"/>
              </a:spcAft>
              <a:buClrTx/>
              <a:buSzTx/>
              <a:buFontTx/>
              <a:buNone/>
              <a:tabLst/>
              <a:defRPr/>
            </a:pPr>
            <a:r>
              <a:rPr lang="en-US" dirty="0" smtClean="0"/>
              <a:t>Avoid reliance on memory alone – use a check list –th</a:t>
            </a:r>
            <a:r>
              <a:rPr lang="en-US" baseline="0" dirty="0" smtClean="0"/>
              <a:t>e human brain can only hold 7 or 8 things at the forefront at any one time</a:t>
            </a:r>
            <a:endParaRPr lang="en-US" dirty="0" smtClean="0"/>
          </a:p>
          <a:p>
            <a:pPr lvl="1">
              <a:buFontTx/>
              <a:buNone/>
            </a:pPr>
            <a:r>
              <a:rPr lang="en-US" dirty="0" smtClean="0"/>
              <a:t>Be aware of seeing what you want to see</a:t>
            </a:r>
          </a:p>
          <a:p>
            <a:endParaRPr lang="en-US" baseline="0" dirty="0" smtClean="0"/>
          </a:p>
          <a:p>
            <a:r>
              <a:rPr lang="en-US" baseline="0" dirty="0" smtClean="0"/>
              <a:t>Physical tiredness – the loss of 2 hours of sleep could have a negative effect on performance equivalent to drinking 2 or 3 beers</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checklist will form a briefing mechanism so everyone in the team knows what to expect and can anticipate problems</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algorithms and checklist aim to simplify and </a:t>
            </a:r>
            <a:r>
              <a:rPr lang="en-US" baseline="0" dirty="0" err="1" smtClean="0"/>
              <a:t>standardise</a:t>
            </a:r>
            <a:r>
              <a:rPr lang="en-US" baseline="0" dirty="0" smtClean="0"/>
              <a:t> the process</a:t>
            </a:r>
          </a:p>
          <a:p>
            <a:r>
              <a:rPr lang="en-US" baseline="0" dirty="0" smtClean="0"/>
              <a:t>DAT will help with both device/product design and the physical environment</a:t>
            </a:r>
            <a:endParaRPr lang="en-US" dirty="0"/>
          </a:p>
        </p:txBody>
      </p:sp>
      <p:sp>
        <p:nvSpPr>
          <p:cNvPr id="4" name="Slide Number Placeholder 3"/>
          <p:cNvSpPr>
            <a:spLocks noGrp="1"/>
          </p:cNvSpPr>
          <p:nvPr>
            <p:ph type="sldNum" sz="quarter" idx="10"/>
          </p:nvPr>
        </p:nvSpPr>
        <p:spPr/>
        <p:txBody>
          <a:bodyPr/>
          <a:lstStyle/>
          <a:p>
            <a:fld id="{1BFB5E33-C575-8844-BB75-B75A8E60DCF8}" type="slidenum">
              <a:rPr lang="en-US" smtClean="0"/>
              <a:t>14</a:t>
            </a:fld>
            <a:endParaRPr lang="en-US"/>
          </a:p>
        </p:txBody>
      </p:sp>
    </p:spTree>
    <p:extLst>
      <p:ext uri="{BB962C8B-B14F-4D97-AF65-F5344CB8AC3E}">
        <p14:creationId xmlns:p14="http://schemas.microsoft.com/office/powerpoint/2010/main" val="7372633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FB5E33-C575-8844-BB75-B75A8E60DCF8}" type="slidenum">
              <a:rPr lang="en-US" smtClean="0"/>
              <a:t>15</a:t>
            </a:fld>
            <a:endParaRPr lang="en-US"/>
          </a:p>
        </p:txBody>
      </p:sp>
    </p:spTree>
    <p:extLst>
      <p:ext uri="{BB962C8B-B14F-4D97-AF65-F5344CB8AC3E}">
        <p14:creationId xmlns:p14="http://schemas.microsoft.com/office/powerpoint/2010/main" val="29929870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FB5E33-C575-8844-BB75-B75A8E60DCF8}" type="slidenum">
              <a:rPr lang="en-US" smtClean="0"/>
              <a:t>16</a:t>
            </a:fld>
            <a:endParaRPr lang="en-US"/>
          </a:p>
        </p:txBody>
      </p:sp>
    </p:spTree>
    <p:extLst>
      <p:ext uri="{BB962C8B-B14F-4D97-AF65-F5344CB8AC3E}">
        <p14:creationId xmlns:p14="http://schemas.microsoft.com/office/powerpoint/2010/main" val="1364901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FB5E33-C575-8844-BB75-B75A8E60DCF8}" type="slidenum">
              <a:rPr lang="en-US" smtClean="0"/>
              <a:t>2</a:t>
            </a:fld>
            <a:endParaRPr lang="en-US"/>
          </a:p>
        </p:txBody>
      </p:sp>
    </p:spTree>
    <p:extLst>
      <p:ext uri="{BB962C8B-B14F-4D97-AF65-F5344CB8AC3E}">
        <p14:creationId xmlns:p14="http://schemas.microsoft.com/office/powerpoint/2010/main" val="2478140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FB5E33-C575-8844-BB75-B75A8E60DCF8}" type="slidenum">
              <a:rPr lang="en-US" smtClean="0"/>
              <a:t>3</a:t>
            </a:fld>
            <a:endParaRPr lang="en-US"/>
          </a:p>
        </p:txBody>
      </p:sp>
    </p:spTree>
    <p:extLst>
      <p:ext uri="{BB962C8B-B14F-4D97-AF65-F5344CB8AC3E}">
        <p14:creationId xmlns:p14="http://schemas.microsoft.com/office/powerpoint/2010/main" val="3385214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smtClean="0"/>
              <a:t>As humans we acquire information form the world around us, </a:t>
            </a:r>
            <a:r>
              <a:rPr lang="en-US" dirty="0" err="1" smtClean="0"/>
              <a:t>interpert</a:t>
            </a:r>
            <a:r>
              <a:rPr lang="en-US" dirty="0" smtClean="0"/>
              <a:t> and make sense of it and then respond to</a:t>
            </a:r>
            <a:r>
              <a:rPr lang="en-US" baseline="0" dirty="0" smtClean="0"/>
              <a:t> it (errors can occur at any point). </a:t>
            </a:r>
          </a:p>
          <a:p>
            <a:r>
              <a:rPr lang="en-US" baseline="0" dirty="0" smtClean="0"/>
              <a:t>Humans make mistakes, the problem is in our jobs it could be fatal!</a:t>
            </a:r>
            <a:endParaRPr lang="en-US" dirty="0"/>
          </a:p>
        </p:txBody>
      </p:sp>
      <p:sp>
        <p:nvSpPr>
          <p:cNvPr id="4" name="Slide Number Placeholder 3"/>
          <p:cNvSpPr>
            <a:spLocks noGrp="1"/>
          </p:cNvSpPr>
          <p:nvPr>
            <p:ph type="sldNum" sz="quarter" idx="10"/>
          </p:nvPr>
        </p:nvSpPr>
        <p:spPr/>
        <p:txBody>
          <a:bodyPr/>
          <a:lstStyle/>
          <a:p>
            <a:fld id="{1BFB5E33-C575-8844-BB75-B75A8E60DCF8}" type="slidenum">
              <a:rPr lang="en-US" smtClean="0"/>
              <a:t>4</a:t>
            </a:fld>
            <a:endParaRPr lang="en-US"/>
          </a:p>
        </p:txBody>
      </p:sp>
    </p:spTree>
    <p:extLst>
      <p:ext uri="{BB962C8B-B14F-4D97-AF65-F5344CB8AC3E}">
        <p14:creationId xmlns:p14="http://schemas.microsoft.com/office/powerpoint/2010/main" val="1702192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smtClean="0"/>
              <a:t>Stress and fatigue – often present when doing an RSI in an ICU patient</a:t>
            </a:r>
          </a:p>
          <a:p>
            <a:endParaRPr lang="en-US" dirty="0" smtClean="0"/>
          </a:p>
          <a:p>
            <a:r>
              <a:rPr lang="en-US" dirty="0" smtClean="0"/>
              <a:t>Humans</a:t>
            </a:r>
            <a:r>
              <a:rPr lang="en-US" baseline="0" dirty="0" smtClean="0"/>
              <a:t> – mental workload, distractions, physical demands. Teamwork, process design</a:t>
            </a:r>
          </a:p>
          <a:p>
            <a:r>
              <a:rPr lang="en-US" baseline="0" dirty="0" smtClean="0"/>
              <a:t>Tools/equipment – device/product design</a:t>
            </a:r>
          </a:p>
          <a:p>
            <a:r>
              <a:rPr lang="en-US" baseline="0" dirty="0" smtClean="0"/>
              <a:t>The environment – the physical environment</a:t>
            </a:r>
          </a:p>
          <a:p>
            <a:endParaRPr lang="en-US" baseline="0" dirty="0" smtClean="0"/>
          </a:p>
          <a:p>
            <a:r>
              <a:rPr lang="en-US" baseline="0" dirty="0" smtClean="0"/>
              <a:t>There is an emphasis on the human aspects as these are often where the errors occur</a:t>
            </a:r>
          </a:p>
          <a:p>
            <a:endParaRPr lang="en-US" baseline="0" dirty="0" smtClean="0"/>
          </a:p>
          <a:p>
            <a:r>
              <a:rPr lang="en-US" baseline="0" dirty="0" smtClean="0"/>
              <a:t>Stress and fatigue impact on all of the above</a:t>
            </a:r>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1BFB5E33-C575-8844-BB75-B75A8E60DCF8}" type="slidenum">
              <a:rPr lang="en-US" smtClean="0"/>
              <a:t>5</a:t>
            </a:fld>
            <a:endParaRPr lang="en-US"/>
          </a:p>
        </p:txBody>
      </p:sp>
    </p:spTree>
    <p:extLst>
      <p:ext uri="{BB962C8B-B14F-4D97-AF65-F5344CB8AC3E}">
        <p14:creationId xmlns:p14="http://schemas.microsoft.com/office/powerpoint/2010/main" val="1702192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171450" indent="-171450">
              <a:buFontTx/>
              <a:buChar char="-"/>
            </a:pPr>
            <a:r>
              <a:rPr lang="en-US" baseline="0" dirty="0" smtClean="0"/>
              <a:t>In groups think of an incident where an airway went wrong (even if the outcome was ok)</a:t>
            </a:r>
          </a:p>
        </p:txBody>
      </p:sp>
      <p:sp>
        <p:nvSpPr>
          <p:cNvPr id="4" name="Slide Number Placeholder 3"/>
          <p:cNvSpPr>
            <a:spLocks noGrp="1"/>
          </p:cNvSpPr>
          <p:nvPr>
            <p:ph type="sldNum" sz="quarter" idx="10"/>
          </p:nvPr>
        </p:nvSpPr>
        <p:spPr/>
        <p:txBody>
          <a:bodyPr/>
          <a:lstStyle/>
          <a:p>
            <a:fld id="{1BFB5E33-C575-8844-BB75-B75A8E60DCF8}" type="slidenum">
              <a:rPr lang="en-US" smtClean="0"/>
              <a:t>6</a:t>
            </a:fld>
            <a:endParaRPr lang="en-US"/>
          </a:p>
        </p:txBody>
      </p:sp>
    </p:spTree>
    <p:extLst>
      <p:ext uri="{BB962C8B-B14F-4D97-AF65-F5344CB8AC3E}">
        <p14:creationId xmlns:p14="http://schemas.microsoft.com/office/powerpoint/2010/main" val="1547564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171450" indent="-171450">
              <a:buFontTx/>
              <a:buChar char="-"/>
            </a:pPr>
            <a:r>
              <a:rPr lang="en-US" baseline="0" dirty="0" smtClean="0"/>
              <a:t>In groups list the human factors involved</a:t>
            </a:r>
          </a:p>
        </p:txBody>
      </p:sp>
      <p:sp>
        <p:nvSpPr>
          <p:cNvPr id="4" name="Slide Number Placeholder 3"/>
          <p:cNvSpPr>
            <a:spLocks noGrp="1"/>
          </p:cNvSpPr>
          <p:nvPr>
            <p:ph type="sldNum" sz="quarter" idx="10"/>
          </p:nvPr>
        </p:nvSpPr>
        <p:spPr/>
        <p:txBody>
          <a:bodyPr/>
          <a:lstStyle/>
          <a:p>
            <a:fld id="{1BFB5E33-C575-8844-BB75-B75A8E60DCF8}" type="slidenum">
              <a:rPr lang="en-US" smtClean="0"/>
              <a:t>7</a:t>
            </a:fld>
            <a:endParaRPr lang="en-US"/>
          </a:p>
        </p:txBody>
      </p:sp>
    </p:spTree>
    <p:extLst>
      <p:ext uri="{BB962C8B-B14F-4D97-AF65-F5344CB8AC3E}">
        <p14:creationId xmlns:p14="http://schemas.microsoft.com/office/powerpoint/2010/main" val="1547564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While you watch</a:t>
            </a:r>
            <a:r>
              <a:rPr lang="en-US" baseline="0" dirty="0" smtClean="0"/>
              <a:t> this think about what human factors are involved</a:t>
            </a:r>
            <a:endParaRPr lang="en-US" dirty="0"/>
          </a:p>
        </p:txBody>
      </p:sp>
      <p:sp>
        <p:nvSpPr>
          <p:cNvPr id="4" name="Slide Number Placeholder 3"/>
          <p:cNvSpPr>
            <a:spLocks noGrp="1"/>
          </p:cNvSpPr>
          <p:nvPr>
            <p:ph type="sldNum" sz="quarter" idx="10"/>
          </p:nvPr>
        </p:nvSpPr>
        <p:spPr/>
        <p:txBody>
          <a:bodyPr/>
          <a:lstStyle/>
          <a:p>
            <a:fld id="{1BFB5E33-C575-8844-BB75-B75A8E60DCF8}" type="slidenum">
              <a:rPr lang="en-US" smtClean="0"/>
              <a:t>8</a:t>
            </a:fld>
            <a:endParaRPr lang="en-US"/>
          </a:p>
        </p:txBody>
      </p:sp>
    </p:spTree>
    <p:extLst>
      <p:ext uri="{BB962C8B-B14F-4D97-AF65-F5344CB8AC3E}">
        <p14:creationId xmlns:p14="http://schemas.microsoft.com/office/powerpoint/2010/main" val="3985842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FB5E33-C575-8844-BB75-B75A8E60DCF8}" type="slidenum">
              <a:rPr lang="en-US" smtClean="0"/>
              <a:t>9</a:t>
            </a:fld>
            <a:endParaRPr lang="en-US"/>
          </a:p>
        </p:txBody>
      </p:sp>
    </p:spTree>
    <p:extLst>
      <p:ext uri="{BB962C8B-B14F-4D97-AF65-F5344CB8AC3E}">
        <p14:creationId xmlns:p14="http://schemas.microsoft.com/office/powerpoint/2010/main" val="1480663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2"/>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08/12/16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08/12/16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08/12/16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08/12/16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08/12/16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08/12/16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08/12/16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08/12/16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08/12/16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0"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08/12/16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08/12/16</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1"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2"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08/12/16</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Human Factors</a:t>
            </a:r>
            <a:endParaRPr lang="en-US" dirty="0"/>
          </a:p>
        </p:txBody>
      </p:sp>
      <p:sp>
        <p:nvSpPr>
          <p:cNvPr id="3" name="Subtitle 2"/>
          <p:cNvSpPr>
            <a:spLocks noGrp="1"/>
          </p:cNvSpPr>
          <p:nvPr>
            <p:ph type="subTitle" idx="1"/>
          </p:nvPr>
        </p:nvSpPr>
        <p:spPr/>
        <p:txBody>
          <a:bodyPr/>
          <a:lstStyle/>
          <a:p>
            <a:r>
              <a:rPr lang="en-US" dirty="0" smtClean="0"/>
              <a:t>SAMI course</a:t>
            </a:r>
          </a:p>
        </p:txBody>
      </p:sp>
    </p:spTree>
    <p:extLst>
      <p:ext uri="{BB962C8B-B14F-4D97-AF65-F5344CB8AC3E}">
        <p14:creationId xmlns:p14="http://schemas.microsoft.com/office/powerpoint/2010/main" val="122405747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5456"/>
            <a:ext cx="7620000" cy="1143000"/>
          </a:xfrm>
        </p:spPr>
        <p:txBody>
          <a:bodyPr/>
          <a:lstStyle/>
          <a:p>
            <a:r>
              <a:rPr lang="en-US" sz="4400" dirty="0" smtClean="0"/>
              <a:t>What human factors contributed to this sequence of events?</a:t>
            </a:r>
            <a:endParaRPr lang="en-US" sz="4400" dirty="0"/>
          </a:p>
        </p:txBody>
      </p:sp>
      <p:sp>
        <p:nvSpPr>
          <p:cNvPr id="5" name="Content Placeholder 2"/>
          <p:cNvSpPr>
            <a:spLocks noGrp="1"/>
          </p:cNvSpPr>
          <p:nvPr>
            <p:ph idx="1"/>
          </p:nvPr>
        </p:nvSpPr>
        <p:spPr>
          <a:xfrm>
            <a:off x="390359" y="1905743"/>
            <a:ext cx="7620000" cy="4800600"/>
          </a:xfrm>
        </p:spPr>
        <p:txBody>
          <a:bodyPr>
            <a:normAutofit lnSpcReduction="10000"/>
          </a:bodyPr>
          <a:lstStyle/>
          <a:p>
            <a:pPr>
              <a:buFontTx/>
              <a:buChar char="-"/>
            </a:pPr>
            <a:r>
              <a:rPr lang="en-US" sz="1800" b="1" dirty="0" smtClean="0"/>
              <a:t>Loss of situational awareness </a:t>
            </a:r>
          </a:p>
          <a:p>
            <a:pPr lvl="1">
              <a:buFontTx/>
              <a:buChar char="-"/>
            </a:pPr>
            <a:r>
              <a:rPr lang="en-US" sz="1800" dirty="0" smtClean="0"/>
              <a:t>The stress of the situation meant the consultants became highly focused on intubation loosing sight of the bigger picture (the length of time and lack of oxygenation) The tunnel vision meant they had no sense of time passing or the severity of the situation</a:t>
            </a:r>
          </a:p>
          <a:p>
            <a:pPr>
              <a:buFontTx/>
              <a:buChar char="-"/>
            </a:pPr>
            <a:r>
              <a:rPr lang="en-US" sz="1800" b="1" dirty="0" smtClean="0"/>
              <a:t>Perception and cognition</a:t>
            </a:r>
            <a:endParaRPr lang="en-US" sz="1800" b="1" dirty="0"/>
          </a:p>
          <a:p>
            <a:pPr lvl="1">
              <a:buFontTx/>
              <a:buChar char="-"/>
            </a:pPr>
            <a:r>
              <a:rPr lang="en-US" sz="1800" dirty="0" smtClean="0"/>
              <a:t>Actions were not in line with the emergency protocol. In the pressure of the moment many options were considered but they were not necessarily the best ones in hindsight.</a:t>
            </a:r>
          </a:p>
          <a:p>
            <a:pPr>
              <a:buFontTx/>
              <a:buChar char="-"/>
            </a:pPr>
            <a:r>
              <a:rPr lang="en-US" sz="1800" b="1" dirty="0" smtClean="0"/>
              <a:t>Teamwork</a:t>
            </a:r>
          </a:p>
          <a:p>
            <a:pPr lvl="1">
              <a:buFontTx/>
              <a:buChar char="-"/>
            </a:pPr>
            <a:r>
              <a:rPr lang="en-US" sz="1600" dirty="0" smtClean="0"/>
              <a:t>There was no clear leader. This led to a breakdown in the decision making process and communication between the three consultants</a:t>
            </a:r>
          </a:p>
          <a:p>
            <a:pPr>
              <a:buFontTx/>
              <a:buChar char="-"/>
            </a:pPr>
            <a:r>
              <a:rPr lang="en-US" sz="1800" b="1" dirty="0" smtClean="0"/>
              <a:t>Culture</a:t>
            </a:r>
            <a:endParaRPr lang="en-US" sz="1800" b="1" dirty="0"/>
          </a:p>
          <a:p>
            <a:pPr lvl="1">
              <a:buFontTx/>
              <a:buChar char="-"/>
            </a:pPr>
            <a:r>
              <a:rPr lang="en-US" sz="1600" dirty="0" smtClean="0"/>
              <a:t>Nurses who sensed the urgency early on brought the emergency kit to the room, and then alerted ICU. They stated that these were available but did not raise their concerns when these were not </a:t>
            </a:r>
            <a:r>
              <a:rPr lang="en-US" sz="1600" dirty="0" err="1" smtClean="0"/>
              <a:t>utilised</a:t>
            </a:r>
            <a:r>
              <a:rPr lang="en-US" sz="1600" dirty="0" smtClean="0"/>
              <a:t>. Other nurses who </a:t>
            </a:r>
            <a:r>
              <a:rPr lang="en-US" sz="1600" dirty="0" err="1" smtClean="0"/>
              <a:t>realised</a:t>
            </a:r>
            <a:r>
              <a:rPr lang="en-US" sz="1600" dirty="0" smtClean="0"/>
              <a:t> the seriousness of the situation did not know how to broach the subject. The hierarchy of the team made assertiveness difficult despite the severity of the situation.</a:t>
            </a:r>
          </a:p>
          <a:p>
            <a:pPr lvl="1">
              <a:buFontTx/>
              <a:buChar char="-"/>
            </a:pPr>
            <a:endParaRPr lang="en-US" sz="1600" dirty="0" smtClean="0"/>
          </a:p>
          <a:p>
            <a:pPr>
              <a:buFontTx/>
              <a:buChar char="-"/>
            </a:pPr>
            <a:endParaRPr lang="en-US" sz="1800" dirty="0"/>
          </a:p>
          <a:p>
            <a:pPr lvl="1">
              <a:buFontTx/>
              <a:buChar char="-"/>
            </a:pPr>
            <a:endParaRPr lang="en-US" sz="1800" dirty="0" smtClean="0"/>
          </a:p>
          <a:p>
            <a:pPr lvl="1">
              <a:buFontTx/>
              <a:buChar char="-"/>
            </a:pPr>
            <a:endParaRPr lang="en-US" sz="1800" dirty="0"/>
          </a:p>
          <a:p>
            <a:pPr lvl="1">
              <a:buFontTx/>
              <a:buChar char="-"/>
            </a:pPr>
            <a:endParaRPr lang="en-US" sz="1800" dirty="0" smtClean="0"/>
          </a:p>
          <a:p>
            <a:pPr lvl="1">
              <a:buFontTx/>
              <a:buChar char="-"/>
            </a:pPr>
            <a:endParaRPr lang="en-US" sz="900" dirty="0"/>
          </a:p>
          <a:p>
            <a:pPr lvl="2">
              <a:buFontTx/>
              <a:buChar char="-"/>
            </a:pPr>
            <a:endParaRPr lang="en-US" sz="700" dirty="0"/>
          </a:p>
        </p:txBody>
      </p:sp>
    </p:spTree>
    <p:extLst>
      <p:ext uri="{BB962C8B-B14F-4D97-AF65-F5344CB8AC3E}">
        <p14:creationId xmlns:p14="http://schemas.microsoft.com/office/powerpoint/2010/main" val="3303748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airway management in ICU a challenge?</a:t>
            </a:r>
            <a:endParaRPr lang="en-US" dirty="0"/>
          </a:p>
        </p:txBody>
      </p:sp>
      <p:sp>
        <p:nvSpPr>
          <p:cNvPr id="3" name="Content Placeholder 2"/>
          <p:cNvSpPr>
            <a:spLocks noGrp="1"/>
          </p:cNvSpPr>
          <p:nvPr>
            <p:ph idx="1"/>
          </p:nvPr>
        </p:nvSpPr>
        <p:spPr/>
        <p:txBody>
          <a:bodyPr/>
          <a:lstStyle/>
          <a:p>
            <a:endParaRPr lang="en-US"/>
          </a:p>
        </p:txBody>
      </p:sp>
      <p:sp>
        <p:nvSpPr>
          <p:cNvPr id="4" name="Action Button: Help 3">
            <a:hlinkClick r:id="" action="ppaction://noaction" highlightClick="1"/>
          </p:cNvPr>
          <p:cNvSpPr/>
          <p:nvPr/>
        </p:nvSpPr>
        <p:spPr>
          <a:xfrm>
            <a:off x="3230865" y="2540086"/>
            <a:ext cx="2147684" cy="2138529"/>
          </a:xfrm>
          <a:prstGeom prst="actionButtonHelp">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61490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836" y="517440"/>
            <a:ext cx="7620000" cy="1143000"/>
          </a:xfrm>
        </p:spPr>
        <p:txBody>
          <a:bodyPr/>
          <a:lstStyle/>
          <a:p>
            <a:r>
              <a:rPr lang="en-US" dirty="0" smtClean="0"/>
              <a:t>How can you improve patient safety on your unit?</a:t>
            </a:r>
            <a:endParaRPr lang="en-US" dirty="0"/>
          </a:p>
        </p:txBody>
      </p:sp>
      <p:sp>
        <p:nvSpPr>
          <p:cNvPr id="5" name="Content Placeholder 2"/>
          <p:cNvSpPr>
            <a:spLocks noGrp="1"/>
          </p:cNvSpPr>
          <p:nvPr>
            <p:ph idx="1"/>
          </p:nvPr>
        </p:nvSpPr>
        <p:spPr>
          <a:xfrm>
            <a:off x="457200" y="2526376"/>
            <a:ext cx="7620000" cy="4800600"/>
          </a:xfrm>
        </p:spPr>
        <p:txBody>
          <a:bodyPr/>
          <a:lstStyle/>
          <a:p>
            <a:pPr marL="114300" indent="0" algn="ctr">
              <a:buNone/>
            </a:pPr>
            <a:r>
              <a:rPr lang="en-US" b="1" dirty="0" smtClean="0"/>
              <a:t>Expertise, competence and hard work do not always safeguard against errors and omissions that result in harm</a:t>
            </a:r>
          </a:p>
          <a:p>
            <a:pPr marL="114300" indent="0" algn="ctr">
              <a:buNone/>
            </a:pPr>
            <a:endParaRPr lang="en-US" b="1" dirty="0"/>
          </a:p>
          <a:p>
            <a:pPr marL="114300" indent="0" algn="ctr">
              <a:buNone/>
            </a:pPr>
            <a:r>
              <a:rPr lang="en-US" b="1" dirty="0" smtClean="0"/>
              <a:t>We all make mistakes regardless of our experience, technical ability or seniority.</a:t>
            </a:r>
            <a:endParaRPr lang="en-US" b="1" dirty="0"/>
          </a:p>
        </p:txBody>
      </p:sp>
      <p:sp>
        <p:nvSpPr>
          <p:cNvPr id="4" name="Action Button: Help 3">
            <a:hlinkClick r:id="" action="ppaction://noaction" highlightClick="1"/>
          </p:cNvPr>
          <p:cNvSpPr/>
          <p:nvPr/>
        </p:nvSpPr>
        <p:spPr>
          <a:xfrm>
            <a:off x="3230865" y="2540086"/>
            <a:ext cx="2147684" cy="2138529"/>
          </a:xfrm>
          <a:prstGeom prst="actionButtonHelp">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1064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836" y="517440"/>
            <a:ext cx="7620000" cy="1143000"/>
          </a:xfrm>
        </p:spPr>
        <p:txBody>
          <a:bodyPr/>
          <a:lstStyle/>
          <a:p>
            <a:r>
              <a:rPr lang="en-US" dirty="0"/>
              <a:t>How can you improve patient safety on your unit?</a:t>
            </a:r>
          </a:p>
        </p:txBody>
      </p:sp>
      <p:sp>
        <p:nvSpPr>
          <p:cNvPr id="5" name="Content Placeholder 2"/>
          <p:cNvSpPr>
            <a:spLocks noGrp="1"/>
          </p:cNvSpPr>
          <p:nvPr>
            <p:ph idx="1"/>
          </p:nvPr>
        </p:nvSpPr>
        <p:spPr>
          <a:xfrm>
            <a:off x="457200" y="2361186"/>
            <a:ext cx="7620000" cy="4800600"/>
          </a:xfrm>
        </p:spPr>
        <p:txBody>
          <a:bodyPr>
            <a:normAutofit lnSpcReduction="10000"/>
          </a:bodyPr>
          <a:lstStyle/>
          <a:p>
            <a:pPr marL="114300" indent="0">
              <a:buNone/>
            </a:pPr>
            <a:r>
              <a:rPr lang="en-US" dirty="0" err="1" smtClean="0"/>
              <a:t>Organisational</a:t>
            </a:r>
            <a:endParaRPr lang="en-US" dirty="0" smtClean="0"/>
          </a:p>
          <a:p>
            <a:pPr>
              <a:buFontTx/>
              <a:buChar char="-"/>
            </a:pPr>
            <a:r>
              <a:rPr lang="en-US" dirty="0" smtClean="0"/>
              <a:t>Developing a positive safety culture</a:t>
            </a:r>
          </a:p>
          <a:p>
            <a:pPr>
              <a:buFontTx/>
              <a:buChar char="-"/>
            </a:pPr>
            <a:r>
              <a:rPr lang="en-US" dirty="0" smtClean="0"/>
              <a:t>Embedding human factors training in health care</a:t>
            </a:r>
          </a:p>
          <a:p>
            <a:pPr marL="114300" indent="0">
              <a:buNone/>
            </a:pPr>
            <a:endParaRPr lang="en-US" dirty="0" smtClean="0"/>
          </a:p>
          <a:p>
            <a:pPr marL="114300" indent="0">
              <a:buNone/>
            </a:pPr>
            <a:r>
              <a:rPr lang="en-US" dirty="0"/>
              <a:t>Departmental/ </a:t>
            </a:r>
            <a:r>
              <a:rPr lang="en-US" dirty="0" smtClean="0"/>
              <a:t>personal</a:t>
            </a:r>
            <a:endParaRPr lang="en-US" dirty="0"/>
          </a:p>
          <a:p>
            <a:pPr>
              <a:buFontTx/>
              <a:buChar char="-"/>
            </a:pPr>
            <a:r>
              <a:rPr lang="en-US" dirty="0" smtClean="0"/>
              <a:t>Mental workload</a:t>
            </a:r>
          </a:p>
          <a:p>
            <a:pPr>
              <a:buFontTx/>
              <a:buChar char="-"/>
            </a:pPr>
            <a:r>
              <a:rPr lang="en-US" dirty="0" smtClean="0"/>
              <a:t>Distractions</a:t>
            </a:r>
          </a:p>
          <a:p>
            <a:pPr>
              <a:buFontTx/>
              <a:buChar char="-"/>
            </a:pPr>
            <a:r>
              <a:rPr lang="en-US" dirty="0" smtClean="0"/>
              <a:t>Physical demands</a:t>
            </a:r>
          </a:p>
          <a:p>
            <a:pPr>
              <a:buFontTx/>
              <a:buChar char="-"/>
            </a:pPr>
            <a:r>
              <a:rPr lang="en-US" dirty="0" smtClean="0"/>
              <a:t>Teamwork</a:t>
            </a:r>
          </a:p>
          <a:p>
            <a:pPr>
              <a:buFontTx/>
              <a:buChar char="-"/>
            </a:pPr>
            <a:r>
              <a:rPr lang="en-US" dirty="0" smtClean="0"/>
              <a:t>Process design</a:t>
            </a:r>
          </a:p>
          <a:p>
            <a:pPr>
              <a:buFontTx/>
              <a:buChar char="-"/>
            </a:pPr>
            <a:r>
              <a:rPr lang="en-US" dirty="0" smtClean="0"/>
              <a:t>Device</a:t>
            </a:r>
            <a:r>
              <a:rPr lang="en-US" dirty="0"/>
              <a:t>/product </a:t>
            </a:r>
            <a:r>
              <a:rPr lang="en-US" dirty="0" smtClean="0"/>
              <a:t>design</a:t>
            </a:r>
          </a:p>
          <a:p>
            <a:pPr>
              <a:buFontTx/>
              <a:buChar char="-"/>
            </a:pPr>
            <a:r>
              <a:rPr lang="en-US" dirty="0" smtClean="0"/>
              <a:t>The </a:t>
            </a:r>
            <a:r>
              <a:rPr lang="en-US" dirty="0"/>
              <a:t>physical environment</a:t>
            </a:r>
          </a:p>
          <a:p>
            <a:pPr>
              <a:buFontTx/>
              <a:buChar char="-"/>
            </a:pPr>
            <a:endParaRPr lang="en-US" dirty="0" smtClean="0"/>
          </a:p>
          <a:p>
            <a:pPr>
              <a:buFontTx/>
              <a:buChar char="-"/>
            </a:pPr>
            <a:endParaRPr lang="en-US" dirty="0"/>
          </a:p>
        </p:txBody>
      </p:sp>
    </p:spTree>
    <p:extLst>
      <p:ext uri="{BB962C8B-B14F-4D97-AF65-F5344CB8AC3E}">
        <p14:creationId xmlns:p14="http://schemas.microsoft.com/office/powerpoint/2010/main" val="398539680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836" y="517440"/>
            <a:ext cx="7620000" cy="1143000"/>
          </a:xfrm>
        </p:spPr>
        <p:txBody>
          <a:bodyPr/>
          <a:lstStyle/>
          <a:p>
            <a:r>
              <a:rPr lang="en-US" dirty="0"/>
              <a:t>How can you improve patient safety on your unit?</a:t>
            </a:r>
          </a:p>
        </p:txBody>
      </p:sp>
      <p:sp>
        <p:nvSpPr>
          <p:cNvPr id="5" name="Content Placeholder 2"/>
          <p:cNvSpPr>
            <a:spLocks noGrp="1"/>
          </p:cNvSpPr>
          <p:nvPr>
            <p:ph idx="1"/>
          </p:nvPr>
        </p:nvSpPr>
        <p:spPr>
          <a:xfrm>
            <a:off x="457200" y="2319887"/>
            <a:ext cx="7620000" cy="4800600"/>
          </a:xfrm>
        </p:spPr>
        <p:txBody>
          <a:bodyPr>
            <a:normAutofit fontScale="85000" lnSpcReduction="20000"/>
          </a:bodyPr>
          <a:lstStyle/>
          <a:p>
            <a:pPr>
              <a:buFontTx/>
              <a:buChar char="-"/>
            </a:pPr>
            <a:r>
              <a:rPr lang="en-US" dirty="0" smtClean="0"/>
              <a:t>Mental workload </a:t>
            </a:r>
          </a:p>
          <a:p>
            <a:pPr lvl="1">
              <a:buFontTx/>
              <a:buChar char="-"/>
            </a:pPr>
            <a:r>
              <a:rPr lang="en-US" dirty="0" smtClean="0"/>
              <a:t>Be self aware </a:t>
            </a:r>
          </a:p>
          <a:p>
            <a:pPr lvl="1">
              <a:buFontTx/>
              <a:buChar char="-"/>
            </a:pPr>
            <a:r>
              <a:rPr lang="en-US" dirty="0" smtClean="0"/>
              <a:t>Training </a:t>
            </a:r>
          </a:p>
          <a:p>
            <a:pPr lvl="1">
              <a:buFontTx/>
              <a:buChar char="-"/>
            </a:pPr>
            <a:r>
              <a:rPr lang="en-US" dirty="0" smtClean="0"/>
              <a:t>Avoid </a:t>
            </a:r>
            <a:r>
              <a:rPr lang="en-US" dirty="0"/>
              <a:t>reliance on memory alone </a:t>
            </a:r>
            <a:endParaRPr lang="en-US" dirty="0" smtClean="0"/>
          </a:p>
          <a:p>
            <a:pPr lvl="1">
              <a:buFontTx/>
              <a:buChar char="-"/>
            </a:pPr>
            <a:r>
              <a:rPr lang="en-US" dirty="0" smtClean="0"/>
              <a:t>Be aware of seeing what you want to see</a:t>
            </a:r>
          </a:p>
          <a:p>
            <a:pPr>
              <a:buFontTx/>
              <a:buChar char="-"/>
            </a:pPr>
            <a:r>
              <a:rPr lang="en-US" dirty="0" smtClean="0"/>
              <a:t>Distractions</a:t>
            </a:r>
          </a:p>
          <a:p>
            <a:pPr>
              <a:buFontTx/>
              <a:buChar char="-"/>
            </a:pPr>
            <a:r>
              <a:rPr lang="en-US" dirty="0" smtClean="0"/>
              <a:t>Physical demands</a:t>
            </a:r>
          </a:p>
          <a:p>
            <a:pPr>
              <a:buFontTx/>
              <a:buChar char="-"/>
            </a:pPr>
            <a:r>
              <a:rPr lang="en-US" dirty="0" smtClean="0"/>
              <a:t>Teamwork</a:t>
            </a:r>
          </a:p>
          <a:p>
            <a:pPr lvl="1">
              <a:buFontTx/>
              <a:buChar char="-"/>
            </a:pPr>
            <a:r>
              <a:rPr lang="en-US" dirty="0" smtClean="0"/>
              <a:t>Briefing and debriefing</a:t>
            </a:r>
          </a:p>
          <a:p>
            <a:pPr>
              <a:buFontTx/>
              <a:buChar char="-"/>
            </a:pPr>
            <a:r>
              <a:rPr lang="en-US" dirty="0" smtClean="0"/>
              <a:t>Process design</a:t>
            </a:r>
          </a:p>
          <a:p>
            <a:pPr lvl="1">
              <a:buFontTx/>
              <a:buChar char="-"/>
            </a:pPr>
            <a:r>
              <a:rPr lang="en-US" dirty="0" smtClean="0"/>
              <a:t>Simplify the process as much as possible</a:t>
            </a:r>
          </a:p>
          <a:p>
            <a:pPr>
              <a:buFontTx/>
              <a:buChar char="-"/>
            </a:pPr>
            <a:r>
              <a:rPr lang="en-US" dirty="0" smtClean="0"/>
              <a:t>Device</a:t>
            </a:r>
            <a:r>
              <a:rPr lang="en-US" dirty="0"/>
              <a:t>/product </a:t>
            </a:r>
            <a:r>
              <a:rPr lang="en-US" dirty="0" smtClean="0"/>
              <a:t>design</a:t>
            </a:r>
          </a:p>
          <a:p>
            <a:pPr lvl="1">
              <a:buFontTx/>
              <a:buChar char="-"/>
            </a:pPr>
            <a:r>
              <a:rPr lang="en-US" dirty="0" err="1" smtClean="0"/>
              <a:t>Standardise</a:t>
            </a:r>
            <a:r>
              <a:rPr lang="en-US" dirty="0" smtClean="0"/>
              <a:t> the equipment used</a:t>
            </a:r>
          </a:p>
          <a:p>
            <a:pPr lvl="1">
              <a:buFontTx/>
              <a:buChar char="-"/>
            </a:pPr>
            <a:r>
              <a:rPr lang="en-US" dirty="0" smtClean="0"/>
              <a:t>Train staff in the equipment used</a:t>
            </a:r>
          </a:p>
          <a:p>
            <a:pPr>
              <a:buFontTx/>
              <a:buChar char="-"/>
            </a:pPr>
            <a:r>
              <a:rPr lang="en-US" dirty="0" smtClean="0"/>
              <a:t>The </a:t>
            </a:r>
            <a:r>
              <a:rPr lang="en-US" dirty="0"/>
              <a:t>physical </a:t>
            </a:r>
            <a:r>
              <a:rPr lang="en-US" dirty="0" smtClean="0"/>
              <a:t>environment</a:t>
            </a:r>
          </a:p>
          <a:p>
            <a:pPr lvl="1">
              <a:buFontTx/>
              <a:buChar char="-"/>
            </a:pPr>
            <a:r>
              <a:rPr lang="en-US" dirty="0" smtClean="0"/>
              <a:t>Is the environment </a:t>
            </a:r>
            <a:r>
              <a:rPr lang="en-US" dirty="0" err="1" smtClean="0"/>
              <a:t>organised</a:t>
            </a:r>
            <a:r>
              <a:rPr lang="en-US" dirty="0" smtClean="0"/>
              <a:t>, simplified and </a:t>
            </a:r>
            <a:r>
              <a:rPr lang="en-US" dirty="0" err="1" smtClean="0"/>
              <a:t>standardised</a:t>
            </a:r>
            <a:endParaRPr lang="en-US" dirty="0" smtClean="0"/>
          </a:p>
          <a:p>
            <a:pPr>
              <a:buFontTx/>
              <a:buChar char="-"/>
            </a:pPr>
            <a:endParaRPr lang="en-US" dirty="0"/>
          </a:p>
        </p:txBody>
      </p:sp>
    </p:spTree>
    <p:extLst>
      <p:ext uri="{BB962C8B-B14F-4D97-AF65-F5344CB8AC3E}">
        <p14:creationId xmlns:p14="http://schemas.microsoft.com/office/powerpoint/2010/main" val="4291686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 calcmode="lin" valueType="num">
                                      <p:cBhvr additive="base">
                                        <p:cTn id="4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anim calcmode="lin" valueType="num">
                                      <p:cBhvr additive="base">
                                        <p:cTn id="4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9" end="9"/>
                                            </p:txEl>
                                          </p:spTgt>
                                        </p:tgtEl>
                                        <p:attrNameLst>
                                          <p:attrName>style.visibility</p:attrName>
                                        </p:attrNameLst>
                                      </p:cBhvr>
                                      <p:to>
                                        <p:strVal val="visible"/>
                                      </p:to>
                                    </p:set>
                                    <p:anim calcmode="lin" valueType="num">
                                      <p:cBhvr additive="base">
                                        <p:cTn id="55"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
                                            <p:txEl>
                                              <p:pRg st="10" end="10"/>
                                            </p:txEl>
                                          </p:spTgt>
                                        </p:tgtEl>
                                        <p:attrNameLst>
                                          <p:attrName>style.visibility</p:attrName>
                                        </p:attrNameLst>
                                      </p:cBhvr>
                                      <p:to>
                                        <p:strVal val="visible"/>
                                      </p:to>
                                    </p:set>
                                    <p:anim calcmode="lin" valueType="num">
                                      <p:cBhvr additive="base">
                                        <p:cTn id="61"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
                                            <p:txEl>
                                              <p:pRg st="11" end="11"/>
                                            </p:txEl>
                                          </p:spTgt>
                                        </p:tgtEl>
                                        <p:attrNameLst>
                                          <p:attrName>style.visibility</p:attrName>
                                        </p:attrNameLst>
                                      </p:cBhvr>
                                      <p:to>
                                        <p:strVal val="visible"/>
                                      </p:to>
                                    </p:set>
                                    <p:anim calcmode="lin" valueType="num">
                                      <p:cBhvr additive="base">
                                        <p:cTn id="6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
                                            <p:txEl>
                                              <p:pRg st="12" end="12"/>
                                            </p:txEl>
                                          </p:spTgt>
                                        </p:tgtEl>
                                        <p:attrNameLst>
                                          <p:attrName>style.visibility</p:attrName>
                                        </p:attrNameLst>
                                      </p:cBhvr>
                                      <p:to>
                                        <p:strVal val="visible"/>
                                      </p:to>
                                    </p:set>
                                    <p:anim calcmode="lin" valueType="num">
                                      <p:cBhvr additive="base">
                                        <p:cTn id="73"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5">
                                            <p:txEl>
                                              <p:pRg st="13" end="13"/>
                                            </p:txEl>
                                          </p:spTgt>
                                        </p:tgtEl>
                                        <p:attrNameLst>
                                          <p:attrName>style.visibility</p:attrName>
                                        </p:attrNameLst>
                                      </p:cBhvr>
                                      <p:to>
                                        <p:strVal val="visible"/>
                                      </p:to>
                                    </p:set>
                                    <p:anim calcmode="lin" valueType="num">
                                      <p:cBhvr additive="base">
                                        <p:cTn id="77"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5">
                                            <p:txEl>
                                              <p:pRg st="14" end="14"/>
                                            </p:txEl>
                                          </p:spTgt>
                                        </p:tgtEl>
                                        <p:attrNameLst>
                                          <p:attrName>style.visibility</p:attrName>
                                        </p:attrNameLst>
                                      </p:cBhvr>
                                      <p:to>
                                        <p:strVal val="visible"/>
                                      </p:to>
                                    </p:set>
                                    <p:anim calcmode="lin" valueType="num">
                                      <p:cBhvr additive="base">
                                        <p:cTn id="83"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nodeType="clickEffect">
                                  <p:stCondLst>
                                    <p:cond delay="0"/>
                                  </p:stCondLst>
                                  <p:childTnLst>
                                    <p:set>
                                      <p:cBhvr>
                                        <p:cTn id="88" dur="1" fill="hold">
                                          <p:stCondLst>
                                            <p:cond delay="0"/>
                                          </p:stCondLst>
                                        </p:cTn>
                                        <p:tgtEl>
                                          <p:spTgt spid="5">
                                            <p:txEl>
                                              <p:pRg st="15" end="15"/>
                                            </p:txEl>
                                          </p:spTgt>
                                        </p:tgtEl>
                                        <p:attrNameLst>
                                          <p:attrName>style.visibility</p:attrName>
                                        </p:attrNameLst>
                                      </p:cBhvr>
                                      <p:to>
                                        <p:strVal val="visible"/>
                                      </p:to>
                                    </p:set>
                                    <p:anim calcmode="lin" valueType="num">
                                      <p:cBhvr additive="base">
                                        <p:cTn id="89"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Human factors are all the factors that influence people and their </a:t>
            </a:r>
            <a:r>
              <a:rPr lang="en-US" dirty="0" err="1" smtClean="0"/>
              <a:t>behaviour</a:t>
            </a:r>
            <a:endParaRPr lang="en-US" dirty="0"/>
          </a:p>
          <a:p>
            <a:r>
              <a:rPr lang="en-US" dirty="0" smtClean="0"/>
              <a:t>All people make mistakes, the problem is in our work one could have catastrophic consequences. </a:t>
            </a:r>
          </a:p>
          <a:p>
            <a:r>
              <a:rPr lang="en-US" dirty="0" smtClean="0"/>
              <a:t>An awareness of human factors is crucial to improve patient safety</a:t>
            </a:r>
            <a:endParaRPr lang="en-US" dirty="0"/>
          </a:p>
        </p:txBody>
      </p:sp>
    </p:spTree>
    <p:extLst>
      <p:ext uri="{BB962C8B-B14F-4D97-AF65-F5344CB8AC3E}">
        <p14:creationId xmlns:p14="http://schemas.microsoft.com/office/powerpoint/2010/main" val="93908020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114300" indent="0">
              <a:buNone/>
            </a:pPr>
            <a:r>
              <a:rPr lang="en-US" dirty="0" smtClean="0"/>
              <a:t>The ‘How to Guide’ for Implementing Human Factors in Healthcare. Patient Safety First. Version 1 2009 05 20.</a:t>
            </a:r>
          </a:p>
          <a:p>
            <a:pPr marL="114300" indent="0">
              <a:buNone/>
            </a:pPr>
            <a:endParaRPr lang="en-US" dirty="0"/>
          </a:p>
          <a:p>
            <a:pPr marL="114300" indent="0">
              <a:buNone/>
            </a:pPr>
            <a:r>
              <a:rPr lang="en-US" dirty="0" err="1" smtClean="0"/>
              <a:t>www.patientsafetyfirst.nhs.uk</a:t>
            </a:r>
            <a:endParaRPr lang="en-US" dirty="0"/>
          </a:p>
        </p:txBody>
      </p:sp>
    </p:spTree>
    <p:extLst>
      <p:ext uri="{BB962C8B-B14F-4D97-AF65-F5344CB8AC3E}">
        <p14:creationId xmlns:p14="http://schemas.microsoft.com/office/powerpoint/2010/main" val="217665044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07614617"/>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7952451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human factors?</a:t>
            </a:r>
            <a:endParaRPr lang="en-US" dirty="0"/>
          </a:p>
        </p:txBody>
      </p:sp>
      <p:sp>
        <p:nvSpPr>
          <p:cNvPr id="4" name="Action Button: Help 3">
            <a:hlinkClick r:id="" action="ppaction://noaction" highlightClick="1"/>
          </p:cNvPr>
          <p:cNvSpPr/>
          <p:nvPr/>
        </p:nvSpPr>
        <p:spPr>
          <a:xfrm>
            <a:off x="3230865" y="2540086"/>
            <a:ext cx="2147684" cy="2138529"/>
          </a:xfrm>
          <a:prstGeom prst="actionButtonHelp">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910199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human factors?</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dirty="0" smtClean="0"/>
              <a:t>The interrelationship between</a:t>
            </a:r>
          </a:p>
          <a:p>
            <a:pPr>
              <a:buFontTx/>
              <a:buChar char="-"/>
            </a:pPr>
            <a:r>
              <a:rPr lang="en-US" dirty="0" smtClean="0"/>
              <a:t>The humans (communication, teamwork and </a:t>
            </a:r>
            <a:r>
              <a:rPr lang="en-US" dirty="0" err="1" smtClean="0"/>
              <a:t>organisation</a:t>
            </a:r>
            <a:r>
              <a:rPr lang="en-US" dirty="0" smtClean="0"/>
              <a:t> culture)</a:t>
            </a:r>
          </a:p>
          <a:p>
            <a:pPr>
              <a:buFontTx/>
              <a:buChar char="-"/>
            </a:pPr>
            <a:r>
              <a:rPr lang="en-US" dirty="0" smtClean="0"/>
              <a:t>The tools and equipment they use in the workplace</a:t>
            </a:r>
          </a:p>
          <a:p>
            <a:pPr>
              <a:buFontTx/>
              <a:buChar char="-"/>
            </a:pPr>
            <a:r>
              <a:rPr lang="en-US" dirty="0" smtClean="0"/>
              <a:t>The environment in which they work*</a:t>
            </a:r>
          </a:p>
          <a:p>
            <a:pPr>
              <a:buFontTx/>
              <a:buChar char="-"/>
            </a:pPr>
            <a:endParaRPr lang="en-US" dirty="0" smtClean="0"/>
          </a:p>
          <a:p>
            <a:pPr marL="114300" indent="0">
              <a:buNone/>
            </a:pPr>
            <a:endParaRPr lang="en-US" dirty="0"/>
          </a:p>
          <a:p>
            <a:pPr marL="114300" indent="0">
              <a:buNone/>
            </a:pPr>
            <a:r>
              <a:rPr lang="en-US" dirty="0"/>
              <a:t>The aim is to reduce mistakes </a:t>
            </a:r>
          </a:p>
          <a:p>
            <a:pPr marL="114300" indent="0">
              <a:buNone/>
            </a:pPr>
            <a:endParaRPr lang="en-US" dirty="0" smtClean="0"/>
          </a:p>
          <a:p>
            <a:pPr marL="114300" indent="0">
              <a:buNone/>
            </a:pPr>
            <a:endParaRPr lang="en-US" dirty="0" smtClean="0"/>
          </a:p>
          <a:p>
            <a:pPr marL="114300" indent="0">
              <a:buNone/>
            </a:pPr>
            <a:endParaRPr lang="en-US" dirty="0"/>
          </a:p>
          <a:p>
            <a:pPr>
              <a:buFontTx/>
              <a:buChar char="-"/>
            </a:pPr>
            <a:endParaRPr lang="en-US" dirty="0" smtClean="0"/>
          </a:p>
          <a:p>
            <a:pPr marL="114300" indent="0">
              <a:buNone/>
            </a:pPr>
            <a:r>
              <a:rPr lang="en-US" sz="1100" dirty="0" smtClean="0"/>
              <a:t>*Kohn LT, Corrigan JM, Donaldson MS, eds. To err is human – building a safer health system. Washington, DC, Committee on Quality of health Care in America, Institute of Medicine, National Academy Press, 1999.</a:t>
            </a:r>
            <a:endParaRPr lang="en-US" sz="1100" dirty="0"/>
          </a:p>
        </p:txBody>
      </p:sp>
    </p:spTree>
    <p:extLst>
      <p:ext uri="{BB962C8B-B14F-4D97-AF65-F5344CB8AC3E}">
        <p14:creationId xmlns:p14="http://schemas.microsoft.com/office/powerpoint/2010/main" val="2264513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human factors?</a:t>
            </a:r>
            <a:endParaRPr lang="en-US" dirty="0"/>
          </a:p>
        </p:txBody>
      </p:sp>
      <p:sp>
        <p:nvSpPr>
          <p:cNvPr id="3" name="Content Placeholder 2"/>
          <p:cNvSpPr>
            <a:spLocks noGrp="1"/>
          </p:cNvSpPr>
          <p:nvPr>
            <p:ph idx="1"/>
          </p:nvPr>
        </p:nvSpPr>
        <p:spPr/>
        <p:txBody>
          <a:bodyPr>
            <a:normAutofit/>
          </a:bodyPr>
          <a:lstStyle/>
          <a:p>
            <a:pPr marL="114300" indent="0">
              <a:buNone/>
            </a:pPr>
            <a:r>
              <a:rPr lang="en-US" dirty="0"/>
              <a:t>The two most important individual factors on performance are stress and </a:t>
            </a:r>
            <a:r>
              <a:rPr lang="en-US" dirty="0" smtClean="0"/>
              <a:t>fatigue. </a:t>
            </a:r>
          </a:p>
          <a:p>
            <a:pPr marL="114300" indent="0">
              <a:buNone/>
            </a:pPr>
            <a:endParaRPr lang="en-US" dirty="0" smtClean="0"/>
          </a:p>
          <a:p>
            <a:pPr marL="114300" indent="0">
              <a:buNone/>
            </a:pPr>
            <a:r>
              <a:rPr lang="en-US" dirty="0" smtClean="0"/>
              <a:t>Others include</a:t>
            </a:r>
          </a:p>
          <a:p>
            <a:pPr lvl="1">
              <a:buFontTx/>
              <a:buChar char="-"/>
            </a:pPr>
            <a:r>
              <a:rPr lang="en-US" dirty="0" smtClean="0"/>
              <a:t>Mental workload</a:t>
            </a:r>
          </a:p>
          <a:p>
            <a:pPr lvl="1">
              <a:buFontTx/>
              <a:buChar char="-"/>
            </a:pPr>
            <a:r>
              <a:rPr lang="en-US" dirty="0" smtClean="0"/>
              <a:t>Distractions</a:t>
            </a:r>
          </a:p>
          <a:p>
            <a:pPr lvl="1">
              <a:buFontTx/>
              <a:buChar char="-"/>
            </a:pPr>
            <a:r>
              <a:rPr lang="en-US" dirty="0" smtClean="0"/>
              <a:t>Physical demands</a:t>
            </a:r>
          </a:p>
          <a:p>
            <a:pPr lvl="1">
              <a:buFontTx/>
              <a:buChar char="-"/>
            </a:pPr>
            <a:r>
              <a:rPr lang="en-US" dirty="0" smtClean="0"/>
              <a:t>Teamwork</a:t>
            </a:r>
          </a:p>
          <a:p>
            <a:pPr lvl="1">
              <a:buFontTx/>
              <a:buChar char="-"/>
            </a:pPr>
            <a:r>
              <a:rPr lang="en-US" dirty="0" smtClean="0"/>
              <a:t>Process design</a:t>
            </a:r>
          </a:p>
          <a:p>
            <a:pPr lvl="1">
              <a:buFontTx/>
              <a:buChar char="-"/>
            </a:pPr>
            <a:r>
              <a:rPr lang="en-US" dirty="0"/>
              <a:t>Device/product </a:t>
            </a:r>
            <a:r>
              <a:rPr lang="en-US" dirty="0" smtClean="0"/>
              <a:t>design</a:t>
            </a:r>
          </a:p>
          <a:p>
            <a:pPr lvl="1">
              <a:buFontTx/>
              <a:buChar char="-"/>
            </a:pPr>
            <a:r>
              <a:rPr lang="en-US" dirty="0"/>
              <a:t>The physical environment</a:t>
            </a:r>
          </a:p>
          <a:p>
            <a:pPr lvl="1">
              <a:buFontTx/>
              <a:buChar char="-"/>
            </a:pPr>
            <a:endParaRPr lang="en-US" dirty="0" smtClean="0"/>
          </a:p>
          <a:p>
            <a:pPr marL="411480" lvl="1" indent="0">
              <a:buNone/>
            </a:pPr>
            <a:endParaRPr lang="en-US" dirty="0" smtClean="0"/>
          </a:p>
          <a:p>
            <a:pPr marL="411480" lvl="1" indent="0">
              <a:buNone/>
            </a:pPr>
            <a:endParaRPr lang="en-US" dirty="0" smtClean="0"/>
          </a:p>
          <a:p>
            <a:pPr>
              <a:buFontTx/>
              <a:buChar char="-"/>
            </a:pPr>
            <a:endParaRPr lang="en-US" dirty="0"/>
          </a:p>
        </p:txBody>
      </p:sp>
    </p:spTree>
    <p:extLst>
      <p:ext uri="{BB962C8B-B14F-4D97-AF65-F5344CB8AC3E}">
        <p14:creationId xmlns:p14="http://schemas.microsoft.com/office/powerpoint/2010/main" val="75928501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your personal experience?</a:t>
            </a:r>
            <a:endParaRPr lang="en-US" dirty="0"/>
          </a:p>
        </p:txBody>
      </p:sp>
      <p:sp>
        <p:nvSpPr>
          <p:cNvPr id="4" name="Action Button: Help 3">
            <a:hlinkClick r:id="" action="ppaction://noaction" highlightClick="1"/>
          </p:cNvPr>
          <p:cNvSpPr/>
          <p:nvPr/>
        </p:nvSpPr>
        <p:spPr>
          <a:xfrm>
            <a:off x="3230865" y="2540086"/>
            <a:ext cx="2147684" cy="2138529"/>
          </a:xfrm>
          <a:prstGeom prst="actionButtonHelp">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21422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were the human factors involved?</a:t>
            </a:r>
            <a:endParaRPr lang="en-US" dirty="0"/>
          </a:p>
        </p:txBody>
      </p:sp>
      <p:sp>
        <p:nvSpPr>
          <p:cNvPr id="4" name="Action Button: Help 3">
            <a:hlinkClick r:id="" action="ppaction://noaction" highlightClick="1"/>
          </p:cNvPr>
          <p:cNvSpPr/>
          <p:nvPr/>
        </p:nvSpPr>
        <p:spPr>
          <a:xfrm>
            <a:off x="3230865" y="2540086"/>
            <a:ext cx="2147684" cy="2138529"/>
          </a:xfrm>
          <a:prstGeom prst="actionButtonHelp">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13699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Bromiley</a:t>
            </a:r>
            <a:r>
              <a:rPr lang="en-US" dirty="0" smtClean="0"/>
              <a:t> Video</a:t>
            </a:r>
            <a:endParaRPr lang="en-US" dirty="0"/>
          </a:p>
        </p:txBody>
      </p:sp>
      <p:sp>
        <p:nvSpPr>
          <p:cNvPr id="3" name="Content Placeholder 2"/>
          <p:cNvSpPr>
            <a:spLocks noGrp="1"/>
          </p:cNvSpPr>
          <p:nvPr>
            <p:ph idx="1"/>
          </p:nvPr>
        </p:nvSpPr>
        <p:spPr>
          <a:xfrm>
            <a:off x="457200" y="1645920"/>
            <a:ext cx="7620000" cy="4800600"/>
          </a:xfrm>
        </p:spPr>
        <p:txBody>
          <a:bodyPr/>
          <a:lstStyle/>
          <a:p>
            <a:pPr marL="114300" indent="0">
              <a:buNone/>
            </a:pPr>
            <a:r>
              <a:rPr lang="pt-BR" dirty="0" err="1"/>
              <a:t>https</a:t>
            </a:r>
            <a:r>
              <a:rPr lang="pt-BR" dirty="0"/>
              <a:t>://</a:t>
            </a:r>
            <a:r>
              <a:rPr lang="pt-BR" dirty="0" err="1"/>
              <a:t>vimeo.com</a:t>
            </a:r>
            <a:r>
              <a:rPr lang="pt-BR"/>
              <a:t>/50029603</a:t>
            </a:r>
            <a:endParaRPr lang="en-US" dirty="0"/>
          </a:p>
        </p:txBody>
      </p:sp>
    </p:spTree>
    <p:extLst>
      <p:ext uri="{BB962C8B-B14F-4D97-AF65-F5344CB8AC3E}">
        <p14:creationId xmlns:p14="http://schemas.microsoft.com/office/powerpoint/2010/main" val="237114483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620000" cy="1143000"/>
          </a:xfrm>
        </p:spPr>
        <p:txBody>
          <a:bodyPr/>
          <a:lstStyle/>
          <a:p>
            <a:r>
              <a:rPr lang="en-US" dirty="0"/>
              <a:t>What human factors contributed to this sequence of events?</a:t>
            </a:r>
          </a:p>
        </p:txBody>
      </p:sp>
      <p:sp>
        <p:nvSpPr>
          <p:cNvPr id="3" name="Content Placeholder 2"/>
          <p:cNvSpPr>
            <a:spLocks noGrp="1"/>
          </p:cNvSpPr>
          <p:nvPr>
            <p:ph idx="1"/>
          </p:nvPr>
        </p:nvSpPr>
        <p:spPr/>
        <p:txBody>
          <a:bodyPr/>
          <a:lstStyle/>
          <a:p>
            <a:endParaRPr lang="en-US"/>
          </a:p>
        </p:txBody>
      </p:sp>
      <p:sp>
        <p:nvSpPr>
          <p:cNvPr id="4" name="Action Button: Help 3">
            <a:hlinkClick r:id="" action="ppaction://noaction" highlightClick="1"/>
          </p:cNvPr>
          <p:cNvSpPr/>
          <p:nvPr/>
        </p:nvSpPr>
        <p:spPr>
          <a:xfrm>
            <a:off x="3230865" y="2540086"/>
            <a:ext cx="2147684" cy="2138529"/>
          </a:xfrm>
          <a:prstGeom prst="actionButtonHelp">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05280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787</TotalTime>
  <Words>979</Words>
  <Application>Microsoft Macintosh PowerPoint</Application>
  <PresentationFormat>On-screen Show (4:3)</PresentationFormat>
  <Paragraphs>142</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Adjacency</vt:lpstr>
      <vt:lpstr>Human Factors</vt:lpstr>
      <vt:lpstr>Contents</vt:lpstr>
      <vt:lpstr>What are human factors?</vt:lpstr>
      <vt:lpstr>What are human factors?</vt:lpstr>
      <vt:lpstr>What are human factors?</vt:lpstr>
      <vt:lpstr>What’s your personal experience?</vt:lpstr>
      <vt:lpstr>What were the human factors involved?</vt:lpstr>
      <vt:lpstr>Bromiley Video</vt:lpstr>
      <vt:lpstr>What human factors contributed to this sequence of events?</vt:lpstr>
      <vt:lpstr>What human factors contributed to this sequence of events?</vt:lpstr>
      <vt:lpstr>Why is airway management in ICU a challenge?</vt:lpstr>
      <vt:lpstr>How can you improve patient safety on your unit?</vt:lpstr>
      <vt:lpstr>How can you improve patient safety on your unit?</vt:lpstr>
      <vt:lpstr>How can you improve patient safety on your unit?</vt:lpstr>
      <vt:lpstr>Summary</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SAMI update</dc:title>
  <dc:creator>Rebecca Frank</dc:creator>
  <cp:lastModifiedBy>Rebecca</cp:lastModifiedBy>
  <cp:revision>44</cp:revision>
  <cp:lastPrinted>2015-04-28T20:08:18Z</cp:lastPrinted>
  <dcterms:created xsi:type="dcterms:W3CDTF">2014-06-20T11:24:47Z</dcterms:created>
  <dcterms:modified xsi:type="dcterms:W3CDTF">2016-12-08T20:19:13Z</dcterms:modified>
</cp:coreProperties>
</file>